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33"/>
  </p:notesMasterIdLst>
  <p:sldIdLst>
    <p:sldId id="256" r:id="rId5"/>
    <p:sldId id="293" r:id="rId6"/>
    <p:sldId id="334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322" r:id="rId26"/>
    <p:sldId id="323" r:id="rId27"/>
    <p:sldId id="324" r:id="rId28"/>
    <p:sldId id="325" r:id="rId29"/>
    <p:sldId id="326" r:id="rId30"/>
    <p:sldId id="327" r:id="rId31"/>
    <p:sldId id="328" r:id="rId32"/>
  </p:sldIdLst>
  <p:sldSz cx="11887200" cy="6858000"/>
  <p:notesSz cx="6858000" cy="9144000"/>
  <p:embeddedFontLst>
    <p:embeddedFont>
      <p:font typeface="Impact" panose="020B0806030902050204" pitchFamily="34" charset="0"/>
      <p:regular r:id="rId3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386A720-AAAE-914D-BBF8-4194AAB32409}">
          <p14:sldIdLst>
            <p14:sldId id="256"/>
            <p14:sldId id="293"/>
            <p14:sldId id="334"/>
          </p14:sldIdLst>
        </p14:section>
        <p14:section name="Category 1" id="{4D813BC7-EFC0-DA43-A1BD-DFE9112EEAF4}">
          <p14:sldIdLst>
            <p14:sldId id="304"/>
            <p14:sldId id="305"/>
            <p14:sldId id="306"/>
            <p14:sldId id="307"/>
            <p14:sldId id="308"/>
          </p14:sldIdLst>
        </p14:section>
        <p14:section name="Category 2" id="{DA7ADBB2-95B5-A34D-9823-AF1B988D6E35}">
          <p14:sldIdLst>
            <p14:sldId id="309"/>
            <p14:sldId id="310"/>
            <p14:sldId id="311"/>
            <p14:sldId id="312"/>
            <p14:sldId id="313"/>
          </p14:sldIdLst>
        </p14:section>
        <p14:section name="Category 3" id="{66DBEA55-2403-7C43-9A00-84146E613B90}">
          <p14:sldIdLst>
            <p14:sldId id="314"/>
            <p14:sldId id="315"/>
            <p14:sldId id="316"/>
            <p14:sldId id="317"/>
            <p14:sldId id="318"/>
          </p14:sldIdLst>
        </p14:section>
        <p14:section name="Category 4" id="{368162DD-0687-754F-ADC7-00D724AFC285}">
          <p14:sldIdLst>
            <p14:sldId id="319"/>
            <p14:sldId id="320"/>
            <p14:sldId id="321"/>
            <p14:sldId id="322"/>
            <p14:sldId id="323"/>
          </p14:sldIdLst>
        </p14:section>
        <p14:section name="Category 5" id="{A13A84F3-8E5C-6C4C-8F6A-A9CAC38DEF65}">
          <p14:sldIdLst>
            <p14:sldId id="324"/>
            <p14:sldId id="325"/>
            <p14:sldId id="326"/>
            <p14:sldId id="327"/>
            <p14:sldId id="328"/>
          </p14:sldIdLst>
        </p14:section>
        <p14:section name="Category 6" id="{44C9F6DC-E4B5-9C41-9C26-D62D7D16B66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3F1D5A"/>
    <a:srgbClr val="F7CE4C"/>
    <a:srgbClr val="E4B200"/>
    <a:srgbClr val="622F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75"/>
  </p:normalViewPr>
  <p:slideViewPr>
    <p:cSldViewPr snapToGrid="0">
      <p:cViewPr varScale="1">
        <p:scale>
          <a:sx n="97" d="100"/>
          <a:sy n="97" d="100"/>
        </p:scale>
        <p:origin x="1206" y="78"/>
      </p:cViewPr>
      <p:guideLst>
        <p:guide orient="horz" pos="2160"/>
        <p:guide pos="37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font" Target="fonts/font1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02E63-FEC6-6D4E-A0AF-A8B28BA6E57D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54063" y="1143000"/>
            <a:ext cx="5349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05E12C-269D-314A-956B-49083AF06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05E12C-269D-314A-956B-49083AF06A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660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130428"/>
            <a:ext cx="1010412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3886200"/>
            <a:ext cx="83210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74641"/>
            <a:ext cx="267462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74641"/>
            <a:ext cx="782574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406903"/>
            <a:ext cx="1010412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600203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600203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535113"/>
            <a:ext cx="525224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174875"/>
            <a:ext cx="525224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4" y="1535113"/>
            <a:ext cx="52543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4" y="2174875"/>
            <a:ext cx="52543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2" y="273050"/>
            <a:ext cx="39108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73053"/>
            <a:ext cx="664527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2" y="1435103"/>
            <a:ext cx="39108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4800600"/>
            <a:ext cx="713232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367338"/>
            <a:ext cx="713232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360" y="274638"/>
            <a:ext cx="10698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600203"/>
            <a:ext cx="106984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6356353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1460" y="6356353"/>
            <a:ext cx="3764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6356353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12.xml"/><Relationship Id="rId21" Type="http://schemas.openxmlformats.org/officeDocument/2006/relationships/slide" Target="slide22.xml"/><Relationship Id="rId7" Type="http://schemas.openxmlformats.org/officeDocument/2006/relationships/slide" Target="slide7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notesSlide" Target="../notesSlides/notesSlide1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24" Type="http://schemas.openxmlformats.org/officeDocument/2006/relationships/slide" Target="slide25.xml"/><Relationship Id="rId5" Type="http://schemas.openxmlformats.org/officeDocument/2006/relationships/slide" Target="slide5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0.xml"/><Relationship Id="rId19" Type="http://schemas.openxmlformats.org/officeDocument/2006/relationships/slide" Target="slide20.xml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5.xml"/><Relationship Id="rId22" Type="http://schemas.openxmlformats.org/officeDocument/2006/relationships/slide" Target="slide23.xml"/><Relationship Id="rId27" Type="http://schemas.openxmlformats.org/officeDocument/2006/relationships/slide" Target="slide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CA461B-A88B-4917-A002-B3E1215F3129}"/>
              </a:ext>
            </a:extLst>
          </p:cNvPr>
          <p:cNvSpPr/>
          <p:nvPr/>
        </p:nvSpPr>
        <p:spPr>
          <a:xfrm>
            <a:off x="356990" y="1276443"/>
            <a:ext cx="8962220" cy="123110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lvl="0" defTabSz="457200">
              <a:defRPr/>
            </a:pPr>
            <a:r>
              <a:rPr lang="en-US" sz="8000" b="1" dirty="0">
                <a:latin typeface="Aptos" panose="020B0004020202020204" pitchFamily="34" charset="0"/>
                <a:cs typeface="Calibri" panose="020F0502020204030204" pitchFamily="34" charset="0"/>
              </a:rPr>
              <a:t>Jeopardy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2666497"/>
            <a:ext cx="799314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ight Triangle 8"/>
          <p:cNvSpPr/>
          <p:nvPr/>
        </p:nvSpPr>
        <p:spPr>
          <a:xfrm rot="10800000">
            <a:off x="7355416" y="0"/>
            <a:ext cx="4531784" cy="3142956"/>
          </a:xfrm>
          <a:prstGeom prst="rtTriangl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6975556" y="-72766"/>
            <a:ext cx="5134268" cy="3638575"/>
          </a:xfrm>
          <a:prstGeom prst="line">
            <a:avLst/>
          </a:prstGeom>
          <a:ln w="76200" cmpd="sng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7007212" y="322691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384190" y="587165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777210" y="867007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8166518" y="1143810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8580922" y="1426729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8957900" y="1691203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9350920" y="1971045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9727898" y="2247848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0106372" y="2520990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10520776" y="2816238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10897754" y="3093041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11290774" y="3360554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11667752" y="3637357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610184" y="31854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53EEFCA-03D6-EE43-8654-9A7284290DD9}"/>
              </a:ext>
            </a:extLst>
          </p:cNvPr>
          <p:cNvSpPr/>
          <p:nvPr/>
        </p:nvSpPr>
        <p:spPr>
          <a:xfrm>
            <a:off x="2204037" y="4557910"/>
            <a:ext cx="7115173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3F1D5A"/>
                </a:solidFill>
              </a:rPr>
              <a:t>START THE GAME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763D80-7214-614A-8F53-40E7390B184D}"/>
              </a:ext>
            </a:extLst>
          </p:cNvPr>
          <p:cNvSpPr txBox="1"/>
          <p:nvPr/>
        </p:nvSpPr>
        <p:spPr>
          <a:xfrm>
            <a:off x="1353787" y="65314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pic>
        <p:nvPicPr>
          <p:cNvPr id="16" name="Picture 1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5F6BD039-D6FA-9599-A7C4-4C2D922F97C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581"/>
          <a:stretch/>
        </p:blipFill>
        <p:spPr>
          <a:xfrm>
            <a:off x="9843114" y="163870"/>
            <a:ext cx="1774934" cy="1663879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A0E0267A-BAA4-C9AF-A2F9-83B2F0D7E785}"/>
              </a:ext>
            </a:extLst>
          </p:cNvPr>
          <p:cNvSpPr/>
          <p:nvPr/>
        </p:nvSpPr>
        <p:spPr>
          <a:xfrm>
            <a:off x="388700" y="2864908"/>
            <a:ext cx="8962220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lvl="0" defTabSz="457200">
              <a:defRPr/>
            </a:pPr>
            <a:r>
              <a:rPr lang="en-US" sz="4400" dirty="0">
                <a:latin typeface="Aptos" panose="020B0004020202020204" pitchFamily="34" charset="0"/>
                <a:cs typeface="Calibri" panose="020F0502020204030204" pitchFamily="34" charset="0"/>
              </a:rPr>
              <a:t>Atfal Rally 2025</a:t>
            </a:r>
          </a:p>
        </p:txBody>
      </p:sp>
    </p:spTree>
    <p:extLst>
      <p:ext uri="{BB962C8B-B14F-4D97-AF65-F5344CB8AC3E}">
        <p14:creationId xmlns:p14="http://schemas.microsoft.com/office/powerpoint/2010/main" val="2424625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A63671-EDFD-24E5-F6A9-3223886E4C9B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GB" sz="48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is the meaning of the word “Qur’an”?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0EAE5D8-0BA2-ABBB-50BA-12C5865056BC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E759C8B9-C733-C2D3-F84F-05A69ABE4935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053594-E0F8-FEF2-A68A-5D3BAF855B8C}"/>
              </a:ext>
            </a:extLst>
          </p:cNvPr>
          <p:cNvSpPr txBox="1"/>
          <p:nvPr/>
        </p:nvSpPr>
        <p:spPr>
          <a:xfrm>
            <a:off x="149407" y="164256"/>
            <a:ext cx="402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The Holy Qur’an: 20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3405AD0-31C9-8E61-D6A1-B4F1ECE83E61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C5209E-5CD5-D29B-6A27-633C53BFD569}"/>
              </a:ext>
            </a:extLst>
          </p:cNvPr>
          <p:cNvSpPr txBox="1"/>
          <p:nvPr/>
        </p:nvSpPr>
        <p:spPr>
          <a:xfrm>
            <a:off x="1035365" y="5323985"/>
            <a:ext cx="9816567" cy="832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4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That which is oft-recited</a:t>
            </a:r>
          </a:p>
        </p:txBody>
      </p:sp>
    </p:spTree>
    <p:extLst>
      <p:ext uri="{BB962C8B-B14F-4D97-AF65-F5344CB8AC3E}">
        <p14:creationId xmlns:p14="http://schemas.microsoft.com/office/powerpoint/2010/main" val="397413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C531E82-2BA4-C9E6-021E-99DCA598E680}"/>
              </a:ext>
            </a:extLst>
          </p:cNvPr>
          <p:cNvSpPr/>
          <p:nvPr/>
        </p:nvSpPr>
        <p:spPr>
          <a:xfrm>
            <a:off x="877614" y="919342"/>
            <a:ext cx="10131971" cy="362337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spcAft>
                <a:spcPts val="800"/>
              </a:spcAft>
            </a:pPr>
            <a:r>
              <a:rPr lang="en-GB" sz="48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How many years did it take for the Holy Qur’an to be revealed?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99B74C2-7A25-6FC5-D2F2-CC946A70B4C1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33B0C34-C79D-47F7-E99F-9060E221FC89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E7945A-0B83-C416-1107-F5904B5AF83B}"/>
              </a:ext>
            </a:extLst>
          </p:cNvPr>
          <p:cNvSpPr txBox="1"/>
          <p:nvPr/>
        </p:nvSpPr>
        <p:spPr>
          <a:xfrm>
            <a:off x="149407" y="164256"/>
            <a:ext cx="402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The Holy Qur’an: 30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47EB435-C7FD-D728-6B72-FBDEBEA295D0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2644F2-58FE-6AE0-D654-DE48EA2E10EC}"/>
              </a:ext>
            </a:extLst>
          </p:cNvPr>
          <p:cNvSpPr txBox="1"/>
          <p:nvPr/>
        </p:nvSpPr>
        <p:spPr>
          <a:xfrm>
            <a:off x="1035365" y="5323985"/>
            <a:ext cx="9816567" cy="832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4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Aproximately</a:t>
            </a:r>
            <a:r>
              <a:rPr lang="en-US" sz="4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23 years</a:t>
            </a:r>
          </a:p>
        </p:txBody>
      </p:sp>
    </p:spTree>
    <p:extLst>
      <p:ext uri="{BB962C8B-B14F-4D97-AF65-F5344CB8AC3E}">
        <p14:creationId xmlns:p14="http://schemas.microsoft.com/office/powerpoint/2010/main" val="159945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E89CBAD-3195-D47E-3198-DA2C6E171B69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GB" sz="48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Which chapter of the Holy Qur’an is known as “the mother of the book” (</a:t>
            </a:r>
            <a:r>
              <a:rPr lang="en-GB" sz="4800" b="1" kern="1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ummul-kitaab</a:t>
            </a:r>
            <a:r>
              <a:rPr lang="en-GB" sz="48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E1B919A-60E0-73D7-54C2-EF0DC576B97F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3E8C2DB-B879-6209-69F2-CFCA9C4397FF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30F8AF-59A0-2C9B-EEC7-E6FCACC7888C}"/>
              </a:ext>
            </a:extLst>
          </p:cNvPr>
          <p:cNvSpPr txBox="1"/>
          <p:nvPr/>
        </p:nvSpPr>
        <p:spPr>
          <a:xfrm>
            <a:off x="149407" y="164256"/>
            <a:ext cx="402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The Holy Qur’an: 40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A2CD0ED7-8FC0-092B-8712-9825C8FF48F0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C5605C-519F-1747-4EAC-ED702DD5C4DF}"/>
              </a:ext>
            </a:extLst>
          </p:cNvPr>
          <p:cNvSpPr txBox="1"/>
          <p:nvPr/>
        </p:nvSpPr>
        <p:spPr>
          <a:xfrm>
            <a:off x="1035365" y="5323985"/>
            <a:ext cx="9816567" cy="832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4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Surah Al-</a:t>
            </a:r>
            <a:r>
              <a:rPr lang="en-US" sz="4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Fatiha</a:t>
            </a:r>
            <a:endParaRPr lang="en-US" sz="4400" b="1" kern="100" dirty="0">
              <a:latin typeface="Aptos" panose="020B0004020202020204" pitchFamily="34" charset="0"/>
              <a:ea typeface="ManzoorNaskh" panose="02000500000000000000" pitchFamily="2" charset="-78"/>
              <a:cs typeface="ManzoorNaskh" panose="02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1988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1A2C64-2A2A-DA96-802B-D41946065853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GB" sz="48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Which companion of the Holy Prophet (</a:t>
            </a:r>
            <a:r>
              <a:rPr lang="en-GB" sz="4800" b="1" kern="1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</a:t>
            </a:r>
            <a:r>
              <a:rPr lang="en-GB" sz="48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 is mentioned in the Holy Qur’an by name?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BFA92A6-8AC9-7A7D-F3BB-509542C582C8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8D8C426-D9C7-4455-D278-9703CC478F3F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939F07-C57D-4BA3-E874-47C2247659DF}"/>
              </a:ext>
            </a:extLst>
          </p:cNvPr>
          <p:cNvSpPr txBox="1"/>
          <p:nvPr/>
        </p:nvSpPr>
        <p:spPr>
          <a:xfrm>
            <a:off x="149407" y="164256"/>
            <a:ext cx="402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The Holy Qur’an: 50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22AF1CE-906A-7E96-2B83-0DDDCF904138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5B21E4-7F04-7749-10FC-7C6061C8E0FB}"/>
              </a:ext>
            </a:extLst>
          </p:cNvPr>
          <p:cNvSpPr txBox="1"/>
          <p:nvPr/>
        </p:nvSpPr>
        <p:spPr>
          <a:xfrm>
            <a:off x="1035365" y="5323985"/>
            <a:ext cx="9816567" cy="832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4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Hazrat</a:t>
            </a:r>
            <a:r>
              <a:rPr lang="en-US" sz="4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Zaid bin Haritha (</a:t>
            </a:r>
            <a:r>
              <a:rPr lang="en-US" sz="4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ra</a:t>
            </a:r>
            <a:r>
              <a:rPr lang="en-US" sz="4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8867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7E8D51C-B49D-0479-0D0E-2BE302EACE18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GB" sz="36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is the translation of this hadith?</a:t>
            </a: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ar-SA" sz="3600" b="1" kern="100" dirty="0">
                <a:solidFill>
                  <a:srgbClr val="000000"/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خَيْرُ الزَّادِ التَّقْوىٰ</a:t>
            </a:r>
          </a:p>
          <a:p>
            <a:pPr algn="ctr"/>
            <a:r>
              <a:rPr lang="en-GB" sz="3600" dirty="0">
                <a:solidFill>
                  <a:schemeClr val="bg1"/>
                </a:solidFill>
                <a:latin typeface="Aptos" panose="020B0004020202020204" pitchFamily="34" charset="0"/>
              </a:rPr>
              <a:t>Khair-</a:t>
            </a:r>
            <a:r>
              <a:rPr lang="en-GB" sz="3600" dirty="0" err="1">
                <a:solidFill>
                  <a:schemeClr val="bg1"/>
                </a:solidFill>
                <a:latin typeface="Aptos" panose="020B0004020202020204" pitchFamily="34" charset="0"/>
              </a:rPr>
              <a:t>uz</a:t>
            </a:r>
            <a:r>
              <a:rPr lang="en-GB" sz="3600" dirty="0">
                <a:solidFill>
                  <a:schemeClr val="bg1"/>
                </a:solidFill>
                <a:latin typeface="Aptos" panose="020B0004020202020204" pitchFamily="34" charset="0"/>
              </a:rPr>
              <a:t>-</a:t>
            </a:r>
            <a:r>
              <a:rPr lang="en-GB" sz="3600" dirty="0" err="1">
                <a:solidFill>
                  <a:schemeClr val="bg1"/>
                </a:solidFill>
                <a:latin typeface="Aptos" panose="020B0004020202020204" pitchFamily="34" charset="0"/>
              </a:rPr>
              <a:t>zadit-taqwa</a:t>
            </a:r>
            <a:endParaRPr lang="en-US" sz="3600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217662-087B-4EAE-E78F-43420888F407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Rectangle 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EB89322-7313-F130-F204-15C070703722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A70873-389E-5374-22F6-8760AF2AD65A}"/>
              </a:ext>
            </a:extLst>
          </p:cNvPr>
          <p:cNvSpPr txBox="1"/>
          <p:nvPr/>
        </p:nvSpPr>
        <p:spPr>
          <a:xfrm>
            <a:off x="149407" y="164256"/>
            <a:ext cx="402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Impact"/>
                <a:cs typeface="Impact"/>
              </a:rPr>
              <a:t>Ahadith</a:t>
            </a:r>
            <a:r>
              <a:rPr lang="en-US" sz="3600" dirty="0">
                <a:solidFill>
                  <a:schemeClr val="accent4">
                    <a:lumMod val="20000"/>
                    <a:lumOff val="80000"/>
                  </a:schemeClr>
                </a:solidFill>
                <a:latin typeface="Impact"/>
                <a:cs typeface="Impact"/>
              </a:rPr>
              <a:t>: 10</a:t>
            </a:r>
          </a:p>
        </p:txBody>
      </p:sp>
      <p:sp>
        <p:nvSpPr>
          <p:cNvPr id="8" name="Rectangle 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25FF6A1A-E0AF-F773-5101-AED2F207DF26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B46EBA-1A8D-F7F0-AEDB-867218581E59}"/>
              </a:ext>
            </a:extLst>
          </p:cNvPr>
          <p:cNvSpPr txBox="1"/>
          <p:nvPr/>
        </p:nvSpPr>
        <p:spPr>
          <a:xfrm>
            <a:off x="1035315" y="5003673"/>
            <a:ext cx="9816567" cy="1473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40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The best provision for the journey to the hereafter is righteousness.</a:t>
            </a:r>
          </a:p>
        </p:txBody>
      </p:sp>
    </p:spTree>
    <p:extLst>
      <p:ext uri="{BB962C8B-B14F-4D97-AF65-F5344CB8AC3E}">
        <p14:creationId xmlns:p14="http://schemas.microsoft.com/office/powerpoint/2010/main" val="1220334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5120270-0573-2764-977D-4AA6110D7F87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en-GB" sz="3600" b="1" i="1" kern="100" dirty="0">
              <a:solidFill>
                <a:srgbClr val="00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GB" sz="36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Finish the Hadith:</a:t>
            </a:r>
          </a:p>
          <a:p>
            <a:pPr marL="228600" algn="ctr" rtl="1">
              <a:lnSpc>
                <a:spcPct val="115000"/>
              </a:lnSpc>
              <a:spcAft>
                <a:spcPts val="800"/>
              </a:spcAft>
            </a:pPr>
            <a:r>
              <a:rPr lang="ar-SA" sz="3600" b="1" kern="100" dirty="0">
                <a:solidFill>
                  <a:srgbClr val="000000"/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خَيْرُكُم  ______</a:t>
            </a: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GB" sz="3600" b="1" kern="100" dirty="0">
                <a:solidFill>
                  <a:srgbClr val="000000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Khairu-</a:t>
            </a:r>
            <a:r>
              <a:rPr lang="en-GB" sz="3600" b="1" kern="100" dirty="0" err="1">
                <a:solidFill>
                  <a:srgbClr val="000000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kum</a:t>
            </a:r>
            <a:r>
              <a:rPr lang="en-GB" sz="3600" b="1" kern="100" dirty="0">
                <a:solidFill>
                  <a:srgbClr val="000000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_______</a:t>
            </a: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en-GB" sz="3600" b="1" i="1" kern="100" dirty="0">
              <a:solidFill>
                <a:srgbClr val="00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en-GB" sz="3600" b="1" i="1" kern="100" dirty="0">
              <a:solidFill>
                <a:srgbClr val="00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0194BCF-832F-F325-0FD0-D89D6DE69F31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C54F245-6121-AF30-B0F0-C6BBFB90DDAF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6495BC-3C7A-2A15-DF0D-162B2463848F}"/>
              </a:ext>
            </a:extLst>
          </p:cNvPr>
          <p:cNvSpPr txBox="1"/>
          <p:nvPr/>
        </p:nvSpPr>
        <p:spPr>
          <a:xfrm>
            <a:off x="149407" y="164256"/>
            <a:ext cx="402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Impact"/>
                <a:cs typeface="Impact"/>
              </a:rPr>
              <a:t>Ahadith</a:t>
            </a:r>
            <a:r>
              <a:rPr lang="en-US" sz="3600" dirty="0">
                <a:solidFill>
                  <a:schemeClr val="accent4">
                    <a:lumMod val="20000"/>
                    <a:lumOff val="80000"/>
                  </a:schemeClr>
                </a:solidFill>
                <a:latin typeface="Impact"/>
                <a:cs typeface="Impact"/>
              </a:rPr>
              <a:t>: 20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0DD18D4-F006-E0D2-0AB8-B00B9FA582DA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79EC28-2558-ECF4-5BCB-45191E92DA8D}"/>
              </a:ext>
            </a:extLst>
          </p:cNvPr>
          <p:cNvSpPr txBox="1"/>
          <p:nvPr/>
        </p:nvSpPr>
        <p:spPr>
          <a:xfrm>
            <a:off x="1035365" y="5113609"/>
            <a:ext cx="9816567" cy="1294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 rtl="1">
              <a:lnSpc>
                <a:spcPct val="115000"/>
              </a:lnSpc>
              <a:spcAft>
                <a:spcPts val="800"/>
              </a:spcAft>
            </a:pPr>
            <a:r>
              <a:rPr lang="ar-SA" sz="3200" dirty="0">
                <a:latin typeface="noorehuda" panose="02000500000000020004" pitchFamily="2" charset="-78"/>
                <a:cs typeface="noorehuda" panose="02000500000000020004" pitchFamily="2" charset="-78"/>
              </a:rPr>
              <a:t>خَيْرُكُم مَّنْ تَعَلَّمَ الْقُراٰنَ وَعَلَّمَه</a:t>
            </a:r>
            <a:endParaRPr lang="en-GB" sz="3200" dirty="0">
              <a:latin typeface="noorehuda" panose="02000500000000020004" pitchFamily="2" charset="-78"/>
              <a:cs typeface="noorehuda" panose="02000500000000020004" pitchFamily="2" charset="-78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32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Khairu-</a:t>
            </a:r>
            <a:r>
              <a:rPr lang="en-US" sz="32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kum</a:t>
            </a:r>
            <a:r>
              <a:rPr lang="en-US" sz="32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man </a:t>
            </a:r>
            <a:r>
              <a:rPr lang="en-US" sz="32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ta’allamal-qur’aana</a:t>
            </a:r>
            <a:r>
              <a:rPr lang="en-US" sz="32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32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wa</a:t>
            </a:r>
            <a:r>
              <a:rPr lang="en-US" sz="32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’</a:t>
            </a:r>
            <a:r>
              <a:rPr lang="en-US" sz="32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allamahu</a:t>
            </a:r>
            <a:endParaRPr lang="en-US" sz="3200" b="1" kern="100" dirty="0">
              <a:latin typeface="Aptos" panose="020B0004020202020204" pitchFamily="34" charset="0"/>
              <a:ea typeface="ManzoorNaskh" panose="02000500000000000000" pitchFamily="2" charset="-78"/>
              <a:cs typeface="ManzoorNaskh" panose="02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0091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4FC9E56-794F-1A23-6DE2-1DBCF7A12912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GB" sz="36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Finish the Hadith:</a:t>
            </a: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ar-SA" sz="36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ManzoorNaskh" panose="02000500000000000000" pitchFamily="2" charset="-78"/>
                <a:cs typeface="Arial" panose="020B0604020202020204" pitchFamily="34" charset="0"/>
              </a:rPr>
              <a:t>اِيَّاكُمْ وَالْحَسَدَ_______</a:t>
            </a: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GB" sz="3600" b="1" kern="1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Iyaa-kum</a:t>
            </a:r>
            <a:r>
              <a:rPr lang="en-GB" sz="36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1" kern="1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wal</a:t>
            </a:r>
            <a:r>
              <a:rPr lang="en-GB" sz="36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1" kern="1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hasada</a:t>
            </a:r>
            <a:r>
              <a:rPr lang="en-GB" sz="36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_______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AA1E3F-85DE-5B19-BD6F-29F662FB0421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BCF3AE6-2416-B678-23A3-F94C4E9464E5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F54318-5AD5-9432-97FC-D4244BF86AC8}"/>
              </a:ext>
            </a:extLst>
          </p:cNvPr>
          <p:cNvSpPr txBox="1"/>
          <p:nvPr/>
        </p:nvSpPr>
        <p:spPr>
          <a:xfrm>
            <a:off x="149407" y="164256"/>
            <a:ext cx="402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Impact"/>
                <a:cs typeface="Impact"/>
              </a:rPr>
              <a:t>Ahadith</a:t>
            </a:r>
            <a:r>
              <a:rPr lang="en-US" sz="3600" dirty="0">
                <a:solidFill>
                  <a:schemeClr val="accent4">
                    <a:lumMod val="20000"/>
                    <a:lumOff val="80000"/>
                  </a:schemeClr>
                </a:solidFill>
                <a:latin typeface="Impact"/>
                <a:cs typeface="Impact"/>
              </a:rPr>
              <a:t>: 30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0B3B609-C41C-2E6E-0AD9-2B7D168F581A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6E4D67-759A-5238-4EB1-9BE89E4B54A4}"/>
              </a:ext>
            </a:extLst>
          </p:cNvPr>
          <p:cNvSpPr txBox="1"/>
          <p:nvPr/>
        </p:nvSpPr>
        <p:spPr>
          <a:xfrm>
            <a:off x="1035365" y="5113609"/>
            <a:ext cx="9816567" cy="1327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 rtl="1">
              <a:lnSpc>
                <a:spcPct val="115000"/>
              </a:lnSpc>
              <a:spcAft>
                <a:spcPts val="800"/>
              </a:spcAft>
            </a:pPr>
            <a:r>
              <a:rPr lang="ar-SA" sz="32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اِيَّاكُمْ </a:t>
            </a:r>
            <a:r>
              <a:rPr lang="ar-SA" sz="32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وَالْحَسَدَفَاِنَّ</a:t>
            </a:r>
            <a:r>
              <a:rPr lang="ar-SA" sz="32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الْحَسَدَ </a:t>
            </a:r>
            <a:r>
              <a:rPr lang="ar-SA" sz="32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يَاْكُلُ</a:t>
            </a:r>
            <a:r>
              <a:rPr lang="ar-SA" sz="32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الْحَسَنَاتِ</a:t>
            </a: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ar-SA" sz="32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Iyaa-kum</a:t>
            </a:r>
            <a:r>
              <a:rPr lang="en-US" sz="2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wal</a:t>
            </a:r>
            <a:r>
              <a:rPr lang="en-US" sz="2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hasada</a:t>
            </a:r>
            <a:r>
              <a:rPr lang="en-US" sz="2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fa-</a:t>
            </a:r>
            <a:r>
              <a:rPr lang="en-US" sz="2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innal</a:t>
            </a:r>
            <a:r>
              <a:rPr lang="en-US" sz="2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hasada</a:t>
            </a:r>
            <a:r>
              <a:rPr lang="en-US" sz="2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ya’kul-ul</a:t>
            </a:r>
            <a:r>
              <a:rPr lang="en-US" sz="2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hasa-naat</a:t>
            </a:r>
            <a:endParaRPr lang="en-US" sz="2400" b="1" kern="100" dirty="0">
              <a:latin typeface="Aptos" panose="020B0004020202020204" pitchFamily="34" charset="0"/>
              <a:ea typeface="ManzoorNaskh" panose="02000500000000000000" pitchFamily="2" charset="-78"/>
              <a:cs typeface="ManzoorNaskh" panose="02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93821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AA7345E-CB75-288E-5B78-4F5E5F8EC41F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GB" sz="36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is the translation of this Hadith?</a:t>
            </a:r>
          </a:p>
          <a:p>
            <a:pPr algn="ctr"/>
            <a:r>
              <a:rPr lang="ar-SA" sz="3600" dirty="0">
                <a:solidFill>
                  <a:schemeClr val="bg1"/>
                </a:solidFill>
                <a:latin typeface="noorehuda" panose="02000500000000020004" pitchFamily="2" charset="-78"/>
                <a:cs typeface="noorehuda" panose="02000500000000020004" pitchFamily="2" charset="-78"/>
              </a:rPr>
              <a:t>اَلْيَدُ الْعُلْيَا خَيْرٌ مِّنَ الْيَدِ السُّفْلٰى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Al </a:t>
            </a:r>
            <a:r>
              <a:rPr lang="en-US" sz="3600" dirty="0" err="1">
                <a:solidFill>
                  <a:schemeClr val="bg1"/>
                </a:solidFill>
              </a:rPr>
              <a:t>ya-dul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ul-yaa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khai</a:t>
            </a:r>
            <a:r>
              <a:rPr lang="en-US" sz="3600" dirty="0">
                <a:solidFill>
                  <a:schemeClr val="bg1"/>
                </a:solidFill>
              </a:rPr>
              <a:t>-rum min-al yad-is </a:t>
            </a:r>
            <a:r>
              <a:rPr lang="en-US" sz="3600" dirty="0" err="1">
                <a:solidFill>
                  <a:schemeClr val="bg1"/>
                </a:solidFill>
              </a:rPr>
              <a:t>sufflaa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8DF31E-D75B-0D74-2F4E-06AD2943475D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Rectangle 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03AB6CCA-6CF8-EF6A-B19D-28B0BEA5F5E5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14C9D6-4ADA-767B-C6A0-401AF8196DDA}"/>
              </a:ext>
            </a:extLst>
          </p:cNvPr>
          <p:cNvSpPr txBox="1"/>
          <p:nvPr/>
        </p:nvSpPr>
        <p:spPr>
          <a:xfrm>
            <a:off x="149407" y="164256"/>
            <a:ext cx="402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Impact"/>
                <a:cs typeface="Impact"/>
              </a:rPr>
              <a:t>Ahadith</a:t>
            </a:r>
            <a:r>
              <a:rPr lang="en-US" sz="3600" dirty="0">
                <a:solidFill>
                  <a:schemeClr val="accent4">
                    <a:lumMod val="20000"/>
                    <a:lumOff val="80000"/>
                  </a:schemeClr>
                </a:solidFill>
                <a:latin typeface="Impact"/>
                <a:cs typeface="Impact"/>
              </a:rPr>
              <a:t>: 40</a:t>
            </a:r>
          </a:p>
        </p:txBody>
      </p:sp>
      <p:sp>
        <p:nvSpPr>
          <p:cNvPr id="8" name="Rectangle 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676E898-2E50-F3BF-1B6C-14661F5C42ED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2E32BC0-2E87-EF65-1C1B-800B81677D38}"/>
              </a:ext>
            </a:extLst>
          </p:cNvPr>
          <p:cNvSpPr txBox="1"/>
          <p:nvPr/>
        </p:nvSpPr>
        <p:spPr>
          <a:xfrm>
            <a:off x="1035315" y="5391279"/>
            <a:ext cx="9816567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36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The upper hand is better than the lower hand. </a:t>
            </a:r>
          </a:p>
        </p:txBody>
      </p:sp>
    </p:spTree>
    <p:extLst>
      <p:ext uri="{BB962C8B-B14F-4D97-AF65-F5344CB8AC3E}">
        <p14:creationId xmlns:p14="http://schemas.microsoft.com/office/powerpoint/2010/main" val="265198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29423B9-D3E9-A25F-1E14-B69861C78ED6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GB" sz="36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is the Arabic of the following?</a:t>
            </a:r>
          </a:p>
          <a:p>
            <a:pPr lvl="0" algn="ctr"/>
            <a:r>
              <a:rPr lang="en-GB" sz="3600" dirty="0">
                <a:solidFill>
                  <a:schemeClr val="bg1"/>
                </a:solidFill>
              </a:rPr>
              <a:t>The one who cuts off ties of friendship/kinship will not enter paradise.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A5D2517-AC71-15F7-0620-844CA20406E0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4555FF4-F689-2277-E2E8-46B28D077ABE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749744-F3C3-6CCC-B0B6-FF3A1ED89A75}"/>
              </a:ext>
            </a:extLst>
          </p:cNvPr>
          <p:cNvSpPr txBox="1"/>
          <p:nvPr/>
        </p:nvSpPr>
        <p:spPr>
          <a:xfrm>
            <a:off x="149407" y="164256"/>
            <a:ext cx="402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Impact"/>
                <a:cs typeface="Impact"/>
              </a:rPr>
              <a:t>Ahadith</a:t>
            </a:r>
            <a:r>
              <a:rPr lang="en-US" sz="3600" dirty="0">
                <a:solidFill>
                  <a:schemeClr val="accent4">
                    <a:lumMod val="20000"/>
                    <a:lumOff val="80000"/>
                  </a:schemeClr>
                </a:solidFill>
                <a:latin typeface="Impact"/>
                <a:cs typeface="Impact"/>
              </a:rPr>
              <a:t>: 50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49CE110-DCB2-B072-A955-9ED548A7DB23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1BF17D-28E1-DBEB-9937-31C4AD6D0433}"/>
              </a:ext>
            </a:extLst>
          </p:cNvPr>
          <p:cNvSpPr txBox="1"/>
          <p:nvPr/>
        </p:nvSpPr>
        <p:spPr>
          <a:xfrm>
            <a:off x="1035365" y="5217783"/>
            <a:ext cx="9816567" cy="1161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ar-SA" sz="28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لَا يَدْ خُلُ الْجَنَّةَ </a:t>
            </a:r>
            <a:r>
              <a:rPr lang="ar-SA" sz="28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قَا</a:t>
            </a:r>
            <a:r>
              <a:rPr lang="ar-SA" sz="28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طِعٌ</a:t>
            </a: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28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La </a:t>
            </a:r>
            <a:r>
              <a:rPr lang="en-US" sz="28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yadkhulul</a:t>
            </a:r>
            <a:r>
              <a:rPr lang="en-US" sz="28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8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jannata</a:t>
            </a:r>
            <a:r>
              <a:rPr lang="en-US" sz="28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8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qati</a:t>
            </a:r>
            <a:r>
              <a:rPr lang="en-US" sz="28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244590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D5025A2-DF64-DC64-DCF6-A8BAA7BBFD80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GB" sz="54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are the 5 pillars of Islam?</a:t>
            </a:r>
            <a:endParaRPr lang="en-GB" sz="5400" kern="100" dirty="0">
              <a:solidFill>
                <a:srgbClr val="00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EC5376-8801-4435-991E-5D1FCC1C2EF8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803CBB6-6A90-0D67-57C7-F31E0E8519CE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88B89E-59CD-E4BF-8D4B-A8B77C90AA8A}"/>
              </a:ext>
            </a:extLst>
          </p:cNvPr>
          <p:cNvSpPr txBox="1"/>
          <p:nvPr/>
        </p:nvSpPr>
        <p:spPr>
          <a:xfrm>
            <a:off x="149406" y="164256"/>
            <a:ext cx="5001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2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Religious Knowledge: 10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D06D5A60-2B4E-3F74-DD5E-09AC8F0ECF4C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FA54CB-BD26-91C1-E21B-01C0A1302409}"/>
              </a:ext>
            </a:extLst>
          </p:cNvPr>
          <p:cNvSpPr txBox="1"/>
          <p:nvPr/>
        </p:nvSpPr>
        <p:spPr>
          <a:xfrm>
            <a:off x="1035365" y="5363659"/>
            <a:ext cx="9816567" cy="563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28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Kalima </a:t>
            </a:r>
            <a:r>
              <a:rPr lang="en-US" sz="28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Shahahdah</a:t>
            </a:r>
            <a:r>
              <a:rPr lang="en-US" sz="28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, Salat, Zakat, Sawm (Fasting), Hajj </a:t>
            </a:r>
          </a:p>
        </p:txBody>
      </p:sp>
    </p:spTree>
    <p:extLst>
      <p:ext uri="{BB962C8B-B14F-4D97-AF65-F5344CB8AC3E}">
        <p14:creationId xmlns:p14="http://schemas.microsoft.com/office/powerpoint/2010/main" val="2238340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99B173-D610-6A41-A115-4901EF0BDA51}"/>
              </a:ext>
            </a:extLst>
          </p:cNvPr>
          <p:cNvSpPr txBox="1"/>
          <p:nvPr/>
        </p:nvSpPr>
        <p:spPr>
          <a:xfrm>
            <a:off x="1071911" y="440121"/>
            <a:ext cx="402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bg2">
                    <a:lumMod val="60000"/>
                    <a:lumOff val="40000"/>
                  </a:schemeClr>
                </a:solidFill>
                <a:latin typeface="Impact"/>
                <a:cs typeface="Impact"/>
              </a:rPr>
              <a:t>Categories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D0B7D71-3AEC-3B49-82B6-05333D2A6C40}"/>
              </a:ext>
            </a:extLst>
          </p:cNvPr>
          <p:cNvGrpSpPr/>
          <p:nvPr/>
        </p:nvGrpSpPr>
        <p:grpSpPr>
          <a:xfrm>
            <a:off x="1071911" y="1863590"/>
            <a:ext cx="4535217" cy="1285103"/>
            <a:chOff x="1319045" y="795198"/>
            <a:chExt cx="4535217" cy="191588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F95BE23-82F1-F540-9408-5025ECDCCC01}"/>
                </a:ext>
              </a:extLst>
            </p:cNvPr>
            <p:cNvSpPr/>
            <p:nvPr/>
          </p:nvSpPr>
          <p:spPr>
            <a:xfrm>
              <a:off x="1319045" y="795198"/>
              <a:ext cx="4535217" cy="1915888"/>
            </a:xfrm>
            <a:prstGeom prst="rect">
              <a:avLst/>
            </a:prstGeom>
            <a:solidFill>
              <a:srgbClr val="F7CE4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0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6AF9AF3-171D-7C44-9DA2-AD00EEE1E041}"/>
                </a:ext>
              </a:extLst>
            </p:cNvPr>
            <p:cNvSpPr/>
            <p:nvPr/>
          </p:nvSpPr>
          <p:spPr>
            <a:xfrm>
              <a:off x="1408385" y="884536"/>
              <a:ext cx="4351285" cy="17293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/>
                <a:t>Salaat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E6BE825-05FC-0F4B-BF38-7106A6ED5DA9}"/>
              </a:ext>
            </a:extLst>
          </p:cNvPr>
          <p:cNvGrpSpPr/>
          <p:nvPr/>
        </p:nvGrpSpPr>
        <p:grpSpPr>
          <a:xfrm>
            <a:off x="1071911" y="3429000"/>
            <a:ext cx="4535217" cy="1285103"/>
            <a:chOff x="1319045" y="2761011"/>
            <a:chExt cx="4535217" cy="1915888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46FEA6-A167-F542-990F-9755200DEBFB}"/>
                </a:ext>
              </a:extLst>
            </p:cNvPr>
            <p:cNvSpPr/>
            <p:nvPr/>
          </p:nvSpPr>
          <p:spPr>
            <a:xfrm>
              <a:off x="1319045" y="2761011"/>
              <a:ext cx="4535217" cy="1915888"/>
            </a:xfrm>
            <a:prstGeom prst="rect">
              <a:avLst/>
            </a:prstGeom>
            <a:solidFill>
              <a:srgbClr val="F7CE4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0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C0ADF5C-A814-D542-B3EF-F9DC9C6A4571}"/>
                </a:ext>
              </a:extLst>
            </p:cNvPr>
            <p:cNvSpPr/>
            <p:nvPr/>
          </p:nvSpPr>
          <p:spPr>
            <a:xfrm>
              <a:off x="1408385" y="2850349"/>
              <a:ext cx="4351285" cy="17293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/>
                <a:t>The Holy Qur’an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DAC64BD-6CE3-3A46-8B7C-D0ED7369373E}"/>
              </a:ext>
            </a:extLst>
          </p:cNvPr>
          <p:cNvGrpSpPr/>
          <p:nvPr/>
        </p:nvGrpSpPr>
        <p:grpSpPr>
          <a:xfrm>
            <a:off x="1071911" y="4994410"/>
            <a:ext cx="4535217" cy="1285104"/>
            <a:chOff x="1319045" y="4726824"/>
            <a:chExt cx="4535217" cy="1915888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305F9B0-8024-354E-8717-D700C3D5CF85}"/>
                </a:ext>
              </a:extLst>
            </p:cNvPr>
            <p:cNvSpPr/>
            <p:nvPr/>
          </p:nvSpPr>
          <p:spPr>
            <a:xfrm>
              <a:off x="1319045" y="4726824"/>
              <a:ext cx="4535217" cy="1915888"/>
            </a:xfrm>
            <a:prstGeom prst="rect">
              <a:avLst/>
            </a:prstGeom>
            <a:solidFill>
              <a:srgbClr val="F7CE4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0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86BBFA4-B3EF-1C4F-AD76-A1E4D09E4B8D}"/>
                </a:ext>
              </a:extLst>
            </p:cNvPr>
            <p:cNvSpPr/>
            <p:nvPr/>
          </p:nvSpPr>
          <p:spPr>
            <a:xfrm>
              <a:off x="1408385" y="4816162"/>
              <a:ext cx="4351285" cy="17293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err="1"/>
                <a:t>Ahadith</a:t>
              </a:r>
              <a:endParaRPr lang="en-US" sz="4000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A65D9A7-7B71-2C4A-8515-7C5C082788BB}"/>
              </a:ext>
            </a:extLst>
          </p:cNvPr>
          <p:cNvGrpSpPr/>
          <p:nvPr/>
        </p:nvGrpSpPr>
        <p:grpSpPr>
          <a:xfrm>
            <a:off x="5918889" y="2506141"/>
            <a:ext cx="4535217" cy="1285103"/>
            <a:chOff x="5943602" y="795198"/>
            <a:chExt cx="4535217" cy="1915888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7471A8F-351E-864D-B33E-4DCCBFF983C4}"/>
                </a:ext>
              </a:extLst>
            </p:cNvPr>
            <p:cNvSpPr/>
            <p:nvPr/>
          </p:nvSpPr>
          <p:spPr>
            <a:xfrm>
              <a:off x="5943602" y="795198"/>
              <a:ext cx="4535217" cy="1915888"/>
            </a:xfrm>
            <a:prstGeom prst="rect">
              <a:avLst/>
            </a:prstGeom>
            <a:solidFill>
              <a:srgbClr val="F7CE4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0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B311245-D831-2A49-8F0C-06D8B0035B3C}"/>
                </a:ext>
              </a:extLst>
            </p:cNvPr>
            <p:cNvSpPr/>
            <p:nvPr/>
          </p:nvSpPr>
          <p:spPr>
            <a:xfrm>
              <a:off x="6032942" y="884536"/>
              <a:ext cx="4351285" cy="17293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/>
                <a:t>Religious Knowledge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876A56C-E8B8-9F4A-A85E-7DB8925521C7}"/>
              </a:ext>
            </a:extLst>
          </p:cNvPr>
          <p:cNvGrpSpPr/>
          <p:nvPr/>
        </p:nvGrpSpPr>
        <p:grpSpPr>
          <a:xfrm>
            <a:off x="5918889" y="4057107"/>
            <a:ext cx="4535217" cy="1285103"/>
            <a:chOff x="5943602" y="2761011"/>
            <a:chExt cx="4535217" cy="1915888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39C67AD4-1872-6446-A3BB-86FE85547822}"/>
                </a:ext>
              </a:extLst>
            </p:cNvPr>
            <p:cNvSpPr/>
            <p:nvPr/>
          </p:nvSpPr>
          <p:spPr>
            <a:xfrm>
              <a:off x="5943602" y="2761011"/>
              <a:ext cx="4535217" cy="1915888"/>
            </a:xfrm>
            <a:prstGeom prst="rect">
              <a:avLst/>
            </a:prstGeom>
            <a:solidFill>
              <a:srgbClr val="F7CE4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0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A61553F6-859B-454F-A791-82E25467C6D2}"/>
                </a:ext>
              </a:extLst>
            </p:cNvPr>
            <p:cNvSpPr/>
            <p:nvPr/>
          </p:nvSpPr>
          <p:spPr>
            <a:xfrm>
              <a:off x="6032942" y="2850349"/>
              <a:ext cx="4351285" cy="17293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/>
                <a:t>General Knowledge</a:t>
              </a:r>
            </a:p>
          </p:txBody>
        </p:sp>
      </p:grpSp>
      <p:sp>
        <p:nvSpPr>
          <p:cNvPr id="21" name="Rounded Rectangle 20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632AC87-1FB6-9D4B-ADDD-4E729F9B5C00}"/>
              </a:ext>
            </a:extLst>
          </p:cNvPr>
          <p:cNvSpPr/>
          <p:nvPr/>
        </p:nvSpPr>
        <p:spPr>
          <a:xfrm>
            <a:off x="7280476" y="185125"/>
            <a:ext cx="307903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2">
                    <a:lumMod val="50000"/>
                  </a:schemeClr>
                </a:solidFill>
              </a:rPr>
              <a:t>Game Board</a:t>
            </a:r>
          </a:p>
        </p:txBody>
      </p:sp>
    </p:spTree>
    <p:extLst>
      <p:ext uri="{BB962C8B-B14F-4D97-AF65-F5344CB8AC3E}">
        <p14:creationId xmlns:p14="http://schemas.microsoft.com/office/powerpoint/2010/main" val="6162690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2844039-5FB1-D2B2-B7B3-E3270D41B398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GB" sz="54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was the name of the Holy Prophet’s (</a:t>
            </a:r>
            <a:r>
              <a:rPr lang="en-GB" sz="5400" b="1" kern="1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</a:t>
            </a:r>
            <a:r>
              <a:rPr lang="en-GB" sz="54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 father?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023C643-6374-B47A-6368-EC51E28B74CC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7E9BA3E-2896-C0A4-8EC7-D269E3D0DB26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48AB4B-E795-0495-1DE5-EDB6CC3FA238}"/>
              </a:ext>
            </a:extLst>
          </p:cNvPr>
          <p:cNvSpPr txBox="1"/>
          <p:nvPr/>
        </p:nvSpPr>
        <p:spPr>
          <a:xfrm>
            <a:off x="149406" y="164256"/>
            <a:ext cx="5001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2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Religious Knowledge: 20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1074208-07E3-792A-26D0-58FBDD503FA0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19A7E0-431B-8C7B-94E2-F792B16DD0FC}"/>
              </a:ext>
            </a:extLst>
          </p:cNvPr>
          <p:cNvSpPr txBox="1"/>
          <p:nvPr/>
        </p:nvSpPr>
        <p:spPr>
          <a:xfrm>
            <a:off x="1035365" y="5155314"/>
            <a:ext cx="9816567" cy="1101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 defTabSz="914400" rtl="1" eaLnBrk="1" latinLnBrk="0" hangingPunct="1">
              <a:lnSpc>
                <a:spcPct val="115000"/>
              </a:lnSpc>
              <a:spcAft>
                <a:spcPts val="800"/>
              </a:spcAft>
            </a:pPr>
            <a:r>
              <a:rPr lang="en-GB" sz="60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Abdullah</a:t>
            </a:r>
            <a:endParaRPr lang="en-US" sz="6000" b="1" kern="100" dirty="0">
              <a:latin typeface="Aptos" panose="020B0004020202020204" pitchFamily="34" charset="0"/>
              <a:ea typeface="ManzoorNaskh" panose="02000500000000000000" pitchFamily="2" charset="-78"/>
              <a:cs typeface="ManzoorNaskh" panose="02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6398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DAD404-C5EC-E3EE-DC0F-13D8722F32EA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GB" sz="54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does “Al-</a:t>
            </a:r>
            <a:r>
              <a:rPr lang="en-GB" sz="5400" b="1" kern="1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Baseer</a:t>
            </a:r>
            <a:r>
              <a:rPr lang="en-GB" sz="54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” mean?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CAC96A-1E68-E7B2-7126-55D4D0DDA80B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Rectangle 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54D0CA5F-79DD-CF76-3A76-9DC17636C610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163EE-21A1-3488-256B-24C254537035}"/>
              </a:ext>
            </a:extLst>
          </p:cNvPr>
          <p:cNvSpPr txBox="1"/>
          <p:nvPr/>
        </p:nvSpPr>
        <p:spPr>
          <a:xfrm>
            <a:off x="149406" y="164256"/>
            <a:ext cx="5001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2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Religious Knowledge: 30</a:t>
            </a:r>
          </a:p>
        </p:txBody>
      </p:sp>
      <p:sp>
        <p:nvSpPr>
          <p:cNvPr id="8" name="Rectangle 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1E7C7D9E-038E-9D3F-A13A-0CFAC36D9277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32FA778-5F86-EA8D-1E2F-724CFC7C6D83}"/>
              </a:ext>
            </a:extLst>
          </p:cNvPr>
          <p:cNvSpPr txBox="1"/>
          <p:nvPr/>
        </p:nvSpPr>
        <p:spPr>
          <a:xfrm>
            <a:off x="1035365" y="5141755"/>
            <a:ext cx="9816567" cy="1000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5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The All-Seeing</a:t>
            </a:r>
          </a:p>
        </p:txBody>
      </p:sp>
    </p:spTree>
    <p:extLst>
      <p:ext uri="{BB962C8B-B14F-4D97-AF65-F5344CB8AC3E}">
        <p14:creationId xmlns:p14="http://schemas.microsoft.com/office/powerpoint/2010/main" val="479499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65A46D6-A333-EDFB-6FCF-845406DF10B4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was the first companion of the Promised Messiah (as) to take the </a:t>
            </a:r>
            <a:r>
              <a:rPr lang="en-GB" sz="5400" b="1" kern="100" dirty="0" err="1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Bai’at</a:t>
            </a:r>
            <a:r>
              <a:rPr lang="en-GB" sz="5400" b="1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1A6582-C5D9-6041-90C8-9D9C9D148629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8EECA40-4D41-B0C6-B2F6-CCEC933F970D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24FC0D-FB41-67DF-0261-74616983F4A3}"/>
              </a:ext>
            </a:extLst>
          </p:cNvPr>
          <p:cNvSpPr txBox="1"/>
          <p:nvPr/>
        </p:nvSpPr>
        <p:spPr>
          <a:xfrm>
            <a:off x="149406" y="164256"/>
            <a:ext cx="5001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2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Religious Knowledge: 40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4FF14AB-D62D-52AA-698B-C26E944726CA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03CD9A-3AAE-E13E-E075-807F98F008AB}"/>
              </a:ext>
            </a:extLst>
          </p:cNvPr>
          <p:cNvSpPr txBox="1"/>
          <p:nvPr/>
        </p:nvSpPr>
        <p:spPr>
          <a:xfrm>
            <a:off x="1035365" y="5424910"/>
            <a:ext cx="9816567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36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Hazrat</a:t>
            </a:r>
            <a:r>
              <a:rPr lang="en-US" sz="36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Hakim Maulvi Nooruddin (</a:t>
            </a:r>
            <a:r>
              <a:rPr lang="en-US" sz="36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ra</a:t>
            </a:r>
            <a:r>
              <a:rPr lang="en-US" sz="36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93197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7A3DAA-6A77-AEAB-66A2-1350DD433504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>
              <a:lnSpc>
                <a:spcPct val="115000"/>
              </a:lnSpc>
              <a:spcAft>
                <a:spcPts val="800"/>
              </a:spcAft>
            </a:pPr>
            <a:r>
              <a:rPr lang="en-GB" sz="54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Name a companion of the Holy Prophet (</a:t>
            </a:r>
            <a:r>
              <a:rPr lang="en-GB" sz="5400" b="1" kern="1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</a:t>
            </a:r>
            <a:r>
              <a:rPr lang="en-GB" sz="54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 who is part of </a:t>
            </a:r>
            <a:r>
              <a:rPr lang="en-GB" sz="5400" b="1" i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Ashra </a:t>
            </a:r>
            <a:r>
              <a:rPr lang="en-GB" sz="5400" b="1" i="1" kern="1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Mubashara</a:t>
            </a:r>
            <a:endParaRPr lang="en-GB" sz="5400" b="1" i="1" kern="100" dirty="0">
              <a:solidFill>
                <a:srgbClr val="00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90E9F27-3D06-B62C-03A9-CED34B062EBB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55C1804C-319C-55D1-7AED-73199B94D425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A8EF60-89BF-F128-515B-723A24DCD95B}"/>
              </a:ext>
            </a:extLst>
          </p:cNvPr>
          <p:cNvSpPr txBox="1"/>
          <p:nvPr/>
        </p:nvSpPr>
        <p:spPr>
          <a:xfrm>
            <a:off x="149406" y="164256"/>
            <a:ext cx="5001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2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Religious Knowledge: 50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1C0FE34-D6FE-B1D9-B49B-63BFAF161425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94335C-FF94-5876-576F-57CA9E3AECA6}"/>
              </a:ext>
            </a:extLst>
          </p:cNvPr>
          <p:cNvSpPr txBox="1"/>
          <p:nvPr/>
        </p:nvSpPr>
        <p:spPr>
          <a:xfrm>
            <a:off x="2306952" y="5001621"/>
            <a:ext cx="3265173" cy="1948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dirty="0" err="1"/>
              <a:t>Hazrat</a:t>
            </a:r>
            <a:r>
              <a:rPr lang="en-US" dirty="0"/>
              <a:t> Abu Bakar Siddiq (RA)</a:t>
            </a:r>
          </a:p>
          <a:p>
            <a:pPr fontAlgn="base"/>
            <a:r>
              <a:rPr lang="en-US" dirty="0" err="1"/>
              <a:t>Hazrat</a:t>
            </a:r>
            <a:r>
              <a:rPr lang="en-US" dirty="0"/>
              <a:t> Umar ibn al-Khattab (RA)</a:t>
            </a:r>
          </a:p>
          <a:p>
            <a:pPr fontAlgn="base"/>
            <a:r>
              <a:rPr lang="en-US" dirty="0" err="1"/>
              <a:t>Hazrat</a:t>
            </a:r>
            <a:r>
              <a:rPr lang="en-US" dirty="0"/>
              <a:t> Uthman ibn </a:t>
            </a:r>
            <a:r>
              <a:rPr lang="en-US" dirty="0" err="1"/>
              <a:t>Affan</a:t>
            </a:r>
            <a:r>
              <a:rPr lang="en-US" dirty="0"/>
              <a:t> (RA)</a:t>
            </a:r>
          </a:p>
          <a:p>
            <a:pPr fontAlgn="base"/>
            <a:r>
              <a:rPr lang="en-US" dirty="0" err="1"/>
              <a:t>Hazrat</a:t>
            </a:r>
            <a:r>
              <a:rPr lang="en-US" dirty="0"/>
              <a:t> Ali ibn Abi Talib (RA)</a:t>
            </a:r>
          </a:p>
          <a:p>
            <a:pPr fontAlgn="base"/>
            <a:r>
              <a:rPr lang="en-US" dirty="0" err="1"/>
              <a:t>Hazrat</a:t>
            </a:r>
            <a:r>
              <a:rPr lang="en-US" dirty="0"/>
              <a:t> Talha ibn </a:t>
            </a:r>
            <a:r>
              <a:rPr lang="en-US" dirty="0" err="1"/>
              <a:t>Ubaydullah</a:t>
            </a:r>
            <a:r>
              <a:rPr lang="en-US" dirty="0"/>
              <a:t> (RA)</a:t>
            </a: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28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E5E0E7-4B75-DD61-87CF-718C4B766D6B}"/>
              </a:ext>
            </a:extLst>
          </p:cNvPr>
          <p:cNvSpPr txBox="1"/>
          <p:nvPr/>
        </p:nvSpPr>
        <p:spPr>
          <a:xfrm>
            <a:off x="5797153" y="5001621"/>
            <a:ext cx="596503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US" sz="1800" dirty="0" err="1"/>
              <a:t>Hazrat</a:t>
            </a:r>
            <a:r>
              <a:rPr lang="en-US" sz="1800" dirty="0"/>
              <a:t> Az-Zubair ibn Al-</a:t>
            </a:r>
            <a:r>
              <a:rPr lang="en-US" sz="1800" dirty="0" err="1"/>
              <a:t>Awwam</a:t>
            </a:r>
            <a:r>
              <a:rPr lang="en-US" sz="1800" dirty="0"/>
              <a:t> (RA)</a:t>
            </a:r>
          </a:p>
          <a:p>
            <a:pPr fontAlgn="base"/>
            <a:r>
              <a:rPr lang="en-US" sz="1800" dirty="0" err="1"/>
              <a:t>Hazrat</a:t>
            </a:r>
            <a:r>
              <a:rPr lang="en-US" sz="1800" dirty="0"/>
              <a:t> Abdur Rahman ibn </a:t>
            </a:r>
            <a:r>
              <a:rPr lang="en-US" sz="1800" dirty="0" err="1"/>
              <a:t>Awf</a:t>
            </a:r>
            <a:r>
              <a:rPr lang="en-US" sz="1800" dirty="0"/>
              <a:t> (RA)</a:t>
            </a:r>
          </a:p>
          <a:p>
            <a:pPr fontAlgn="base"/>
            <a:r>
              <a:rPr lang="en-US" sz="1800" dirty="0" err="1"/>
              <a:t>Hazrat</a:t>
            </a:r>
            <a:r>
              <a:rPr lang="en-US" sz="1800" dirty="0"/>
              <a:t> Saad ibn Abi </a:t>
            </a:r>
            <a:r>
              <a:rPr lang="en-US" sz="1800" dirty="0" err="1"/>
              <a:t>Waqqas</a:t>
            </a:r>
            <a:r>
              <a:rPr lang="en-US" sz="1800" dirty="0"/>
              <a:t> (RA)</a:t>
            </a:r>
          </a:p>
          <a:p>
            <a:pPr fontAlgn="base"/>
            <a:r>
              <a:rPr lang="en-US" sz="1800" dirty="0" err="1"/>
              <a:t>Hazrat</a:t>
            </a:r>
            <a:r>
              <a:rPr lang="en-US" sz="1800" dirty="0"/>
              <a:t> Saeed ibn Zayd (RA)</a:t>
            </a:r>
          </a:p>
          <a:p>
            <a:pPr fontAlgn="base"/>
            <a:r>
              <a:rPr lang="en-US" sz="1800" dirty="0" err="1"/>
              <a:t>Hazrat</a:t>
            </a:r>
            <a:r>
              <a:rPr lang="en-US" sz="1800" dirty="0"/>
              <a:t> Abu Ubaidah ibn Jarrah (RA)</a:t>
            </a:r>
          </a:p>
        </p:txBody>
      </p:sp>
    </p:spTree>
    <p:extLst>
      <p:ext uri="{BB962C8B-B14F-4D97-AF65-F5344CB8AC3E}">
        <p14:creationId xmlns:p14="http://schemas.microsoft.com/office/powerpoint/2010/main" val="223611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A54CE6-23DD-3020-0CE9-64AC2449D203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>
              <a:lnSpc>
                <a:spcPct val="115000"/>
              </a:lnSpc>
              <a:spcAft>
                <a:spcPts val="800"/>
              </a:spcAft>
            </a:pPr>
            <a:r>
              <a:rPr lang="en-GB" sz="5400" b="1" u="none" strike="noStrike" kern="100" dirty="0">
                <a:solidFill>
                  <a:srgbClr val="000000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is the chemical symbol for Oxygen?</a:t>
            </a:r>
            <a:endParaRPr lang="en-US" sz="1800" u="none" strike="noStrike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736F55D-24C4-E484-4DF2-D8B6C15464C4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A4E8370-31C8-0E55-77FF-EABCFEAB887E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8D3BDA-1B9F-F670-C71A-CD2CAC70C44D}"/>
              </a:ext>
            </a:extLst>
          </p:cNvPr>
          <p:cNvSpPr txBox="1"/>
          <p:nvPr/>
        </p:nvSpPr>
        <p:spPr>
          <a:xfrm>
            <a:off x="149406" y="164256"/>
            <a:ext cx="5001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3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General Knowledge: 10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A04E4CC0-8D66-A925-ADBF-5B4842BE03EE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F276A6-4DBB-F3E9-5103-4764008CC696}"/>
              </a:ext>
            </a:extLst>
          </p:cNvPr>
          <p:cNvSpPr txBox="1"/>
          <p:nvPr/>
        </p:nvSpPr>
        <p:spPr>
          <a:xfrm>
            <a:off x="1035315" y="5138902"/>
            <a:ext cx="9816567" cy="1202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66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394439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AB684DC-26B7-1B44-E1C3-6C1E6BBF8972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>
              <a:lnSpc>
                <a:spcPct val="115000"/>
              </a:lnSpc>
              <a:spcAft>
                <a:spcPts val="800"/>
              </a:spcAft>
            </a:pPr>
            <a:r>
              <a:rPr lang="en-GB" sz="5400" b="1" u="none" strike="noStrike" kern="100" dirty="0">
                <a:solidFill>
                  <a:srgbClr val="000000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is the capital city of Finland?</a:t>
            </a:r>
            <a:br>
              <a:rPr lang="en-GB" sz="5400" b="1" u="none" strike="noStrike" kern="100" dirty="0">
                <a:solidFill>
                  <a:srgbClr val="000000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en-US" sz="1800" u="none" strike="noStrike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B168EC6-96C2-3A99-5605-095EDF9EA227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AE45DC4-F49C-C9DA-10AA-A3773E649578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745B05-1A0D-1F58-038D-7FECAEC425D9}"/>
              </a:ext>
            </a:extLst>
          </p:cNvPr>
          <p:cNvSpPr txBox="1"/>
          <p:nvPr/>
        </p:nvSpPr>
        <p:spPr>
          <a:xfrm>
            <a:off x="149406" y="164256"/>
            <a:ext cx="5001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3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General Knowledge: 20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359E72C-5A92-F061-743C-B72020F4A90D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6F68E0-DF91-9D6E-744C-CA0D9D0EF744}"/>
              </a:ext>
            </a:extLst>
          </p:cNvPr>
          <p:cNvSpPr txBox="1"/>
          <p:nvPr/>
        </p:nvSpPr>
        <p:spPr>
          <a:xfrm>
            <a:off x="1035315" y="5138902"/>
            <a:ext cx="9816567" cy="1200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66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Helsinki </a:t>
            </a:r>
          </a:p>
        </p:txBody>
      </p:sp>
    </p:spTree>
    <p:extLst>
      <p:ext uri="{BB962C8B-B14F-4D97-AF65-F5344CB8AC3E}">
        <p14:creationId xmlns:p14="http://schemas.microsoft.com/office/powerpoint/2010/main" val="3790637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FEE3652-AA98-0CD5-1EC3-4426C6ED36EE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>
              <a:lnSpc>
                <a:spcPct val="115000"/>
              </a:lnSpc>
              <a:spcAft>
                <a:spcPts val="800"/>
              </a:spcAft>
            </a:pPr>
            <a:r>
              <a:rPr lang="en-GB" sz="5400" b="1" u="none" strike="noStrike" kern="100" dirty="0">
                <a:solidFill>
                  <a:srgbClr val="000000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Who painted the famous painting know as </a:t>
            </a:r>
            <a:r>
              <a:rPr lang="en-GB" sz="5400" b="1" kern="100" dirty="0">
                <a:solidFill>
                  <a:srgbClr val="000000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‘the Last Supper’</a:t>
            </a:r>
            <a:r>
              <a:rPr lang="en-GB" sz="5400" b="1" u="none" strike="noStrike" kern="100" dirty="0">
                <a:solidFill>
                  <a:srgbClr val="000000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? </a:t>
            </a:r>
            <a:endParaRPr lang="en-US" sz="1800" u="none" strike="noStrike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E3FE1F2-155B-7169-E324-84A1D4FD0067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F7D7B141-32B9-699B-402E-486190F817EF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55BF51-B0A2-095C-E999-90C3D8CA01B3}"/>
              </a:ext>
            </a:extLst>
          </p:cNvPr>
          <p:cNvSpPr txBox="1"/>
          <p:nvPr/>
        </p:nvSpPr>
        <p:spPr>
          <a:xfrm>
            <a:off x="149406" y="164256"/>
            <a:ext cx="5001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3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General Knowledge: 30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AF2E3BD8-F277-D9E7-67B1-E67C2911CE55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794541-62B5-3C9B-1F5E-27EF06AA37EB}"/>
              </a:ext>
            </a:extLst>
          </p:cNvPr>
          <p:cNvSpPr txBox="1"/>
          <p:nvPr/>
        </p:nvSpPr>
        <p:spPr>
          <a:xfrm>
            <a:off x="1035315" y="5138902"/>
            <a:ext cx="9816567" cy="1202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66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Leonardo da Vinci</a:t>
            </a:r>
          </a:p>
        </p:txBody>
      </p:sp>
    </p:spTree>
    <p:extLst>
      <p:ext uri="{BB962C8B-B14F-4D97-AF65-F5344CB8AC3E}">
        <p14:creationId xmlns:p14="http://schemas.microsoft.com/office/powerpoint/2010/main" val="2336831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A8406CE-A2BF-AC06-C447-386D5FE587F2}"/>
              </a:ext>
            </a:extLst>
          </p:cNvPr>
          <p:cNvSpPr/>
          <p:nvPr/>
        </p:nvSpPr>
        <p:spPr>
          <a:xfrm>
            <a:off x="877614" y="930917"/>
            <a:ext cx="10131971" cy="37258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>
              <a:lnSpc>
                <a:spcPct val="115000"/>
              </a:lnSpc>
              <a:spcAft>
                <a:spcPts val="800"/>
              </a:spcAft>
            </a:pPr>
            <a:endParaRPr lang="en-GB" sz="4800" b="1" u="none" strike="noStrike" kern="100" dirty="0">
              <a:solidFill>
                <a:srgbClr val="000000"/>
              </a:solidFill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0" algn="ctr" rtl="0">
              <a:lnSpc>
                <a:spcPct val="115000"/>
              </a:lnSpc>
              <a:spcAft>
                <a:spcPts val="800"/>
              </a:spcAft>
            </a:pPr>
            <a:r>
              <a:rPr lang="en-GB" sz="4800" b="1" u="none" strike="noStrike" kern="100" dirty="0">
                <a:solidFill>
                  <a:srgbClr val="000000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Which country’s flag is this? </a:t>
            </a:r>
            <a:endParaRPr lang="en-US" sz="1600" u="none" strike="noStrike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DC4DEFC-A47F-4C4E-FD2F-C7A1E7F45C25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74CE45C-85D4-6649-0B1D-541ABBCAC947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474590-9F41-E44D-349D-1727323E6C31}"/>
              </a:ext>
            </a:extLst>
          </p:cNvPr>
          <p:cNvSpPr txBox="1"/>
          <p:nvPr/>
        </p:nvSpPr>
        <p:spPr>
          <a:xfrm>
            <a:off x="149406" y="164256"/>
            <a:ext cx="5001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3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General Knowledge: 40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D2E2A1A-283F-7072-D286-3A33622DF7C3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E7D8E2-F926-2C1D-A973-B33128B49354}"/>
              </a:ext>
            </a:extLst>
          </p:cNvPr>
          <p:cNvSpPr txBox="1"/>
          <p:nvPr/>
        </p:nvSpPr>
        <p:spPr>
          <a:xfrm>
            <a:off x="1035315" y="5138902"/>
            <a:ext cx="9816567" cy="1202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66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Lithuania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D124676-FED1-4AF2-6E9B-9A8D62D304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65958" y="1094532"/>
            <a:ext cx="2955283" cy="1773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19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2C49486-E28F-C0B2-FBE4-AE37045B1DBE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>
              <a:lnSpc>
                <a:spcPct val="115000"/>
              </a:lnSpc>
              <a:spcAft>
                <a:spcPts val="800"/>
              </a:spcAft>
            </a:pPr>
            <a:r>
              <a:rPr lang="en-GB" sz="5400" b="1" u="none" strike="noStrike" kern="100" dirty="0">
                <a:solidFill>
                  <a:srgbClr val="000000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How many bones are there in the adult human skeleton?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5D84533-7941-B449-D24D-48610E574648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E590C7C-48C7-A984-72AF-40D9C000A25D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56E6E9-90BD-5574-B6D3-D90099F6FB5C}"/>
              </a:ext>
            </a:extLst>
          </p:cNvPr>
          <p:cNvSpPr txBox="1"/>
          <p:nvPr/>
        </p:nvSpPr>
        <p:spPr>
          <a:xfrm>
            <a:off x="149406" y="164256"/>
            <a:ext cx="5001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3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General Knowledge: 50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67C6210-9C31-B295-6B4A-BEE472CECB30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35241D-299F-7CCF-4D7D-BD91C88DFBA2}"/>
              </a:ext>
            </a:extLst>
          </p:cNvPr>
          <p:cNvSpPr txBox="1"/>
          <p:nvPr/>
        </p:nvSpPr>
        <p:spPr>
          <a:xfrm>
            <a:off x="1035315" y="5138902"/>
            <a:ext cx="9816567" cy="1202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66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206</a:t>
            </a:r>
          </a:p>
        </p:txBody>
      </p:sp>
    </p:spTree>
    <p:extLst>
      <p:ext uri="{BB962C8B-B14F-4D97-AF65-F5344CB8AC3E}">
        <p14:creationId xmlns:p14="http://schemas.microsoft.com/office/powerpoint/2010/main" val="375547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99B173-D610-6A41-A115-4901EF0BDA51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>
                <a:solidFill>
                  <a:schemeClr val="bg2">
                    <a:lumMod val="60000"/>
                    <a:lumOff val="40000"/>
                  </a:schemeClr>
                </a:solidFill>
                <a:latin typeface="Impact"/>
                <a:cs typeface="Impact"/>
              </a:rPr>
              <a:t>Atfal Rally 2025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89A14BC-B418-1A4D-82C0-03D3CCC659BA}"/>
              </a:ext>
            </a:extLst>
          </p:cNvPr>
          <p:cNvSpPr/>
          <p:nvPr/>
        </p:nvSpPr>
        <p:spPr>
          <a:xfrm>
            <a:off x="884785" y="1003027"/>
            <a:ext cx="10050621" cy="5605153"/>
          </a:xfrm>
          <a:prstGeom prst="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>
            <a:hlinkClick r:id="" action="ppaction://noaction"/>
            <a:extLst>
              <a:ext uri="{FF2B5EF4-FFF2-40B4-BE49-F238E27FC236}">
                <a16:creationId xmlns:a16="http://schemas.microsoft.com/office/drawing/2014/main" id="{BF6E8ABC-5F0A-F14D-AD85-82D1427696DB}"/>
              </a:ext>
            </a:extLst>
          </p:cNvPr>
          <p:cNvSpPr/>
          <p:nvPr/>
        </p:nvSpPr>
        <p:spPr>
          <a:xfrm>
            <a:off x="9975273" y="128856"/>
            <a:ext cx="1525979" cy="722043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End Game</a:t>
            </a:r>
          </a:p>
        </p:txBody>
      </p:sp>
      <p:sp>
        <p:nvSpPr>
          <p:cNvPr id="51" name="Rectangle 50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80F58F01-97DD-9F4F-8A70-6CAB6897E26F}"/>
              </a:ext>
            </a:extLst>
          </p:cNvPr>
          <p:cNvSpPr/>
          <p:nvPr/>
        </p:nvSpPr>
        <p:spPr>
          <a:xfrm>
            <a:off x="1489447" y="1291506"/>
            <a:ext cx="1629817" cy="825335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Salaat</a:t>
            </a:r>
          </a:p>
        </p:txBody>
      </p:sp>
      <p:sp>
        <p:nvSpPr>
          <p:cNvPr id="52" name="Rectangle 51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F6FA92BD-1BE1-214C-8FE2-FE582D42347D}"/>
              </a:ext>
            </a:extLst>
          </p:cNvPr>
          <p:cNvSpPr/>
          <p:nvPr/>
        </p:nvSpPr>
        <p:spPr>
          <a:xfrm>
            <a:off x="3288276" y="1291503"/>
            <a:ext cx="1629816" cy="825335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The Holy Qur’an</a:t>
            </a:r>
          </a:p>
        </p:txBody>
      </p:sp>
      <p:sp>
        <p:nvSpPr>
          <p:cNvPr id="53" name="Rectangle 52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F0350A01-851B-1F42-8649-C86440604431}"/>
              </a:ext>
            </a:extLst>
          </p:cNvPr>
          <p:cNvSpPr/>
          <p:nvPr/>
        </p:nvSpPr>
        <p:spPr>
          <a:xfrm>
            <a:off x="5092544" y="1291503"/>
            <a:ext cx="1635104" cy="825335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40 </a:t>
            </a:r>
            <a:r>
              <a:rPr lang="en-US" sz="2500" b="1" dirty="0" err="1">
                <a:solidFill>
                  <a:schemeClr val="bg2">
                    <a:lumMod val="50000"/>
                  </a:schemeClr>
                </a:solidFill>
              </a:rPr>
              <a:t>Ahadith</a:t>
            </a:r>
            <a:endParaRPr lang="en-US" sz="25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4" name="Rectangle 53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85B5BAED-1B61-3E40-A85D-43F47FE1D8CF}"/>
              </a:ext>
            </a:extLst>
          </p:cNvPr>
          <p:cNvSpPr/>
          <p:nvPr/>
        </p:nvSpPr>
        <p:spPr>
          <a:xfrm>
            <a:off x="6896849" y="1294991"/>
            <a:ext cx="1635104" cy="825335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Religious Knowledge</a:t>
            </a:r>
          </a:p>
        </p:txBody>
      </p:sp>
      <p:sp>
        <p:nvSpPr>
          <p:cNvPr id="56" name="Rectangle 5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980A6999-ACD4-D84C-B1B9-DFC88E6D7F19}"/>
              </a:ext>
            </a:extLst>
          </p:cNvPr>
          <p:cNvSpPr/>
          <p:nvPr/>
        </p:nvSpPr>
        <p:spPr>
          <a:xfrm>
            <a:off x="8706368" y="1291503"/>
            <a:ext cx="1635104" cy="825335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General Knowledge</a:t>
            </a:r>
          </a:p>
        </p:txBody>
      </p:sp>
      <p:sp>
        <p:nvSpPr>
          <p:cNvPr id="62" name="Rectangle 61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E95FBF51-731A-764B-B464-EC154C5D5CE1}"/>
              </a:ext>
            </a:extLst>
          </p:cNvPr>
          <p:cNvSpPr/>
          <p:nvPr/>
        </p:nvSpPr>
        <p:spPr>
          <a:xfrm>
            <a:off x="1489447" y="2376234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63" name="Rectangle 62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C30C188C-8012-C94D-9DE1-2C61AE18946A}"/>
              </a:ext>
            </a:extLst>
          </p:cNvPr>
          <p:cNvSpPr/>
          <p:nvPr/>
        </p:nvSpPr>
        <p:spPr>
          <a:xfrm>
            <a:off x="1489447" y="3200770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64" name="Rectangle 63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0DDEDA46-7936-8E4C-8CC4-5E0970FC4140}"/>
              </a:ext>
            </a:extLst>
          </p:cNvPr>
          <p:cNvSpPr/>
          <p:nvPr/>
        </p:nvSpPr>
        <p:spPr>
          <a:xfrm>
            <a:off x="1489445" y="4029908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65" name="Rectangle 64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0A18DA18-E0D1-5445-8708-4A3AD3362B22}"/>
              </a:ext>
            </a:extLst>
          </p:cNvPr>
          <p:cNvSpPr/>
          <p:nvPr/>
        </p:nvSpPr>
        <p:spPr>
          <a:xfrm>
            <a:off x="1489445" y="4861870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66" name="Rectangle 65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76B69F49-CE7C-5C48-AE3A-AD055AFD7590}"/>
              </a:ext>
            </a:extLst>
          </p:cNvPr>
          <p:cNvSpPr/>
          <p:nvPr/>
        </p:nvSpPr>
        <p:spPr>
          <a:xfrm>
            <a:off x="1489445" y="5693832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67" name="Rectangle 66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EEE9AF15-89EB-0B44-B5C5-2689EC4A1269}"/>
              </a:ext>
            </a:extLst>
          </p:cNvPr>
          <p:cNvSpPr/>
          <p:nvPr/>
        </p:nvSpPr>
        <p:spPr>
          <a:xfrm>
            <a:off x="3288275" y="2376234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68" name="Rectangle 67">
            <a:hlinkClick r:id="rId10" action="ppaction://hlinksldjump" highlightClick="1"/>
            <a:extLst>
              <a:ext uri="{FF2B5EF4-FFF2-40B4-BE49-F238E27FC236}">
                <a16:creationId xmlns:a16="http://schemas.microsoft.com/office/drawing/2014/main" id="{A0496656-80BC-0642-95F3-7E7570F0ED4A}"/>
              </a:ext>
            </a:extLst>
          </p:cNvPr>
          <p:cNvSpPr/>
          <p:nvPr/>
        </p:nvSpPr>
        <p:spPr>
          <a:xfrm>
            <a:off x="3288275" y="3200770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69" name="Rectangle 68">
            <a:hlinkClick r:id="rId11" action="ppaction://hlinksldjump" highlightClick="1"/>
            <a:extLst>
              <a:ext uri="{FF2B5EF4-FFF2-40B4-BE49-F238E27FC236}">
                <a16:creationId xmlns:a16="http://schemas.microsoft.com/office/drawing/2014/main" id="{46561BDD-BD7A-144A-B908-3F03FE9F69DC}"/>
              </a:ext>
            </a:extLst>
          </p:cNvPr>
          <p:cNvSpPr/>
          <p:nvPr/>
        </p:nvSpPr>
        <p:spPr>
          <a:xfrm>
            <a:off x="3288273" y="4029908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70" name="Rectangle 69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352EE25A-A5CB-804B-884B-25A3B3192741}"/>
              </a:ext>
            </a:extLst>
          </p:cNvPr>
          <p:cNvSpPr/>
          <p:nvPr/>
        </p:nvSpPr>
        <p:spPr>
          <a:xfrm>
            <a:off x="3288273" y="4861870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71" name="Rectangle 70">
            <a:hlinkClick r:id="rId12" action="ppaction://hlinksldjump" highlightClick="1"/>
            <a:extLst>
              <a:ext uri="{FF2B5EF4-FFF2-40B4-BE49-F238E27FC236}">
                <a16:creationId xmlns:a16="http://schemas.microsoft.com/office/drawing/2014/main" id="{514802AB-F740-CC47-BD79-64D9FBC5D44A}"/>
              </a:ext>
            </a:extLst>
          </p:cNvPr>
          <p:cNvSpPr/>
          <p:nvPr/>
        </p:nvSpPr>
        <p:spPr>
          <a:xfrm>
            <a:off x="3288273" y="5693832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72" name="Rectangle 71">
            <a:hlinkClick r:id="rId13" action="ppaction://hlinksldjump" highlightClick="1"/>
            <a:extLst>
              <a:ext uri="{FF2B5EF4-FFF2-40B4-BE49-F238E27FC236}">
                <a16:creationId xmlns:a16="http://schemas.microsoft.com/office/drawing/2014/main" id="{230F075C-8ADE-EC43-867A-B060CEB15176}"/>
              </a:ext>
            </a:extLst>
          </p:cNvPr>
          <p:cNvSpPr/>
          <p:nvPr/>
        </p:nvSpPr>
        <p:spPr>
          <a:xfrm>
            <a:off x="5087103" y="2376234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73" name="Rectangle 72">
            <a:hlinkClick r:id="rId14" action="ppaction://hlinksldjump" highlightClick="1"/>
            <a:extLst>
              <a:ext uri="{FF2B5EF4-FFF2-40B4-BE49-F238E27FC236}">
                <a16:creationId xmlns:a16="http://schemas.microsoft.com/office/drawing/2014/main" id="{C3BA394E-55EF-2B43-94CC-3340830BA44C}"/>
              </a:ext>
            </a:extLst>
          </p:cNvPr>
          <p:cNvSpPr/>
          <p:nvPr/>
        </p:nvSpPr>
        <p:spPr>
          <a:xfrm>
            <a:off x="5087103" y="3200770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74" name="Rectangle 73">
            <a:hlinkClick r:id="rId15" action="ppaction://hlinksldjump" highlightClick="1"/>
            <a:extLst>
              <a:ext uri="{FF2B5EF4-FFF2-40B4-BE49-F238E27FC236}">
                <a16:creationId xmlns:a16="http://schemas.microsoft.com/office/drawing/2014/main" id="{FC3719C8-469F-5A4D-9DC4-F8AA3D0CF7C4}"/>
              </a:ext>
            </a:extLst>
          </p:cNvPr>
          <p:cNvSpPr/>
          <p:nvPr/>
        </p:nvSpPr>
        <p:spPr>
          <a:xfrm>
            <a:off x="5087101" y="4029908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75" name="Rectangle 74">
            <a:hlinkClick r:id="rId16" action="ppaction://hlinksldjump" highlightClick="1"/>
            <a:extLst>
              <a:ext uri="{FF2B5EF4-FFF2-40B4-BE49-F238E27FC236}">
                <a16:creationId xmlns:a16="http://schemas.microsoft.com/office/drawing/2014/main" id="{96025279-6715-3C41-86E7-AE86D8121DC5}"/>
              </a:ext>
            </a:extLst>
          </p:cNvPr>
          <p:cNvSpPr/>
          <p:nvPr/>
        </p:nvSpPr>
        <p:spPr>
          <a:xfrm>
            <a:off x="5087101" y="4861870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76" name="Rectangle 75">
            <a:hlinkClick r:id="rId17" action="ppaction://hlinksldjump" highlightClick="1"/>
            <a:extLst>
              <a:ext uri="{FF2B5EF4-FFF2-40B4-BE49-F238E27FC236}">
                <a16:creationId xmlns:a16="http://schemas.microsoft.com/office/drawing/2014/main" id="{3FE1521A-9E14-2846-992E-F69E118A16F0}"/>
              </a:ext>
            </a:extLst>
          </p:cNvPr>
          <p:cNvSpPr/>
          <p:nvPr/>
        </p:nvSpPr>
        <p:spPr>
          <a:xfrm>
            <a:off x="5087101" y="5693832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77" name="Rectangle 76">
            <a:hlinkClick r:id="rId18" action="ppaction://hlinksldjump" highlightClick="1"/>
            <a:extLst>
              <a:ext uri="{FF2B5EF4-FFF2-40B4-BE49-F238E27FC236}">
                <a16:creationId xmlns:a16="http://schemas.microsoft.com/office/drawing/2014/main" id="{2E2B7C3D-064F-A444-8ADC-CFAD851626AA}"/>
              </a:ext>
            </a:extLst>
          </p:cNvPr>
          <p:cNvSpPr/>
          <p:nvPr/>
        </p:nvSpPr>
        <p:spPr>
          <a:xfrm>
            <a:off x="6885929" y="2376234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78" name="Rectangle 77">
            <a:hlinkClick r:id="rId19" action="ppaction://hlinksldjump" highlightClick="1"/>
            <a:extLst>
              <a:ext uri="{FF2B5EF4-FFF2-40B4-BE49-F238E27FC236}">
                <a16:creationId xmlns:a16="http://schemas.microsoft.com/office/drawing/2014/main" id="{4BB1838F-DBA0-6A4D-AE6E-D0E6351D202D}"/>
              </a:ext>
            </a:extLst>
          </p:cNvPr>
          <p:cNvSpPr/>
          <p:nvPr/>
        </p:nvSpPr>
        <p:spPr>
          <a:xfrm>
            <a:off x="6885929" y="3200770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79" name="Rectangle 78">
            <a:hlinkClick r:id="rId20" action="ppaction://hlinksldjump" highlightClick="1"/>
            <a:extLst>
              <a:ext uri="{FF2B5EF4-FFF2-40B4-BE49-F238E27FC236}">
                <a16:creationId xmlns:a16="http://schemas.microsoft.com/office/drawing/2014/main" id="{8D205400-C4A9-D14A-A374-63917A4BCB63}"/>
              </a:ext>
            </a:extLst>
          </p:cNvPr>
          <p:cNvSpPr/>
          <p:nvPr/>
        </p:nvSpPr>
        <p:spPr>
          <a:xfrm>
            <a:off x="6885927" y="4029908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80" name="Rectangle 79">
            <a:hlinkClick r:id="rId21" action="ppaction://hlinksldjump" highlightClick="1"/>
            <a:extLst>
              <a:ext uri="{FF2B5EF4-FFF2-40B4-BE49-F238E27FC236}">
                <a16:creationId xmlns:a16="http://schemas.microsoft.com/office/drawing/2014/main" id="{0F721153-441C-964D-A835-D7653A489E30}"/>
              </a:ext>
            </a:extLst>
          </p:cNvPr>
          <p:cNvSpPr/>
          <p:nvPr/>
        </p:nvSpPr>
        <p:spPr>
          <a:xfrm>
            <a:off x="6885927" y="4861870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81" name="Rectangle 80">
            <a:hlinkClick r:id="rId22" action="ppaction://hlinksldjump" highlightClick="1"/>
            <a:extLst>
              <a:ext uri="{FF2B5EF4-FFF2-40B4-BE49-F238E27FC236}">
                <a16:creationId xmlns:a16="http://schemas.microsoft.com/office/drawing/2014/main" id="{611D05BF-6678-7D40-85CB-9F92820F392A}"/>
              </a:ext>
            </a:extLst>
          </p:cNvPr>
          <p:cNvSpPr/>
          <p:nvPr/>
        </p:nvSpPr>
        <p:spPr>
          <a:xfrm>
            <a:off x="6885927" y="5693832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82" name="Rectangle 81">
            <a:hlinkClick r:id="rId23" action="ppaction://hlinksldjump" highlightClick="1"/>
            <a:extLst>
              <a:ext uri="{FF2B5EF4-FFF2-40B4-BE49-F238E27FC236}">
                <a16:creationId xmlns:a16="http://schemas.microsoft.com/office/drawing/2014/main" id="{4F2E3CF9-DB96-0F41-AF8B-29E38776C39B}"/>
              </a:ext>
            </a:extLst>
          </p:cNvPr>
          <p:cNvSpPr/>
          <p:nvPr/>
        </p:nvSpPr>
        <p:spPr>
          <a:xfrm>
            <a:off x="8718838" y="2376234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83" name="Rectangle 82">
            <a:hlinkClick r:id="rId24" action="ppaction://hlinksldjump" highlightClick="1"/>
            <a:extLst>
              <a:ext uri="{FF2B5EF4-FFF2-40B4-BE49-F238E27FC236}">
                <a16:creationId xmlns:a16="http://schemas.microsoft.com/office/drawing/2014/main" id="{EC091F53-A927-404D-A88D-AA88023B578A}"/>
              </a:ext>
            </a:extLst>
          </p:cNvPr>
          <p:cNvSpPr/>
          <p:nvPr/>
        </p:nvSpPr>
        <p:spPr>
          <a:xfrm>
            <a:off x="8718838" y="3200770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84" name="Rectangle 83">
            <a:hlinkClick r:id="rId25" action="ppaction://hlinksldjump" highlightClick="1"/>
            <a:extLst>
              <a:ext uri="{FF2B5EF4-FFF2-40B4-BE49-F238E27FC236}">
                <a16:creationId xmlns:a16="http://schemas.microsoft.com/office/drawing/2014/main" id="{23692E18-E5F4-1649-BB41-98AFC769FFF1}"/>
              </a:ext>
            </a:extLst>
          </p:cNvPr>
          <p:cNvSpPr/>
          <p:nvPr/>
        </p:nvSpPr>
        <p:spPr>
          <a:xfrm>
            <a:off x="8718836" y="4029908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85" name="Rectangle 84">
            <a:hlinkClick r:id="rId26" action="ppaction://hlinksldjump" highlightClick="1"/>
            <a:extLst>
              <a:ext uri="{FF2B5EF4-FFF2-40B4-BE49-F238E27FC236}">
                <a16:creationId xmlns:a16="http://schemas.microsoft.com/office/drawing/2014/main" id="{F352BB8B-0E98-1042-955D-B2A10BB2A680}"/>
              </a:ext>
            </a:extLst>
          </p:cNvPr>
          <p:cNvSpPr/>
          <p:nvPr/>
        </p:nvSpPr>
        <p:spPr>
          <a:xfrm>
            <a:off x="8718836" y="4861870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86" name="Rectangle 85">
            <a:hlinkClick r:id="rId27" action="ppaction://hlinksldjump" highlightClick="1"/>
            <a:extLst>
              <a:ext uri="{FF2B5EF4-FFF2-40B4-BE49-F238E27FC236}">
                <a16:creationId xmlns:a16="http://schemas.microsoft.com/office/drawing/2014/main" id="{C6FF5BE3-C728-D44E-8977-106DF4274772}"/>
              </a:ext>
            </a:extLst>
          </p:cNvPr>
          <p:cNvSpPr/>
          <p:nvPr/>
        </p:nvSpPr>
        <p:spPr>
          <a:xfrm>
            <a:off x="8718836" y="5693832"/>
            <a:ext cx="1629817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</a:rPr>
              <a:t>50</a:t>
            </a:r>
          </a:p>
        </p:txBody>
      </p:sp>
    </p:spTree>
    <p:extLst>
      <p:ext uri="{BB962C8B-B14F-4D97-AF65-F5344CB8AC3E}">
        <p14:creationId xmlns:p14="http://schemas.microsoft.com/office/powerpoint/2010/main" val="12547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</p:childTnLst>
        </p:cTn>
      </p:par>
    </p:tnLst>
    <p:bldLst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919342"/>
            <a:ext cx="10131971" cy="362337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441185" y="1337848"/>
            <a:ext cx="7004827" cy="2595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4400" b="1" kern="100" dirty="0">
                <a:solidFill>
                  <a:schemeClr val="bg2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comes after:</a:t>
            </a:r>
            <a:endParaRPr lang="en-US" sz="4400" kern="100" dirty="0">
              <a:solidFill>
                <a:schemeClr val="bg2">
                  <a:lumMod val="50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ar-SA" sz="4400" b="1" kern="100" dirty="0">
                <a:solidFill>
                  <a:schemeClr val="bg2">
                    <a:lumMod val="50000"/>
                  </a:schemeClr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رَبَّنَا </a:t>
            </a:r>
            <a:r>
              <a:rPr lang="ar-SA" sz="4400" b="1" kern="100" dirty="0" err="1">
                <a:solidFill>
                  <a:schemeClr val="bg2">
                    <a:lumMod val="50000"/>
                  </a:schemeClr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وَلَکَ</a:t>
            </a:r>
            <a:r>
              <a:rPr lang="ar-SA" sz="4400" b="1" kern="100" dirty="0">
                <a:solidFill>
                  <a:schemeClr val="bg2">
                    <a:lumMod val="50000"/>
                  </a:schemeClr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الْحَمْدُ</a:t>
            </a:r>
            <a:endParaRPr lang="en-US" sz="4400" kern="100" dirty="0">
              <a:solidFill>
                <a:schemeClr val="bg2">
                  <a:lumMod val="50000"/>
                </a:schemeClr>
              </a:solidFill>
              <a:effectLst/>
              <a:latin typeface="ManzoorNaskh" panose="02000500000000000000" pitchFamily="2" charset="-78"/>
              <a:ea typeface="ManzoorNaskh" panose="02000500000000000000" pitchFamily="2" charset="-78"/>
              <a:cs typeface="ManzoorNaskh" panose="02000500000000000000" pitchFamily="2" charset="-78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4400" b="1" i="1" kern="100" dirty="0" err="1">
                <a:solidFill>
                  <a:schemeClr val="bg2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Rabbana</a:t>
            </a:r>
            <a:r>
              <a:rPr lang="en-GB" sz="4400" b="1" i="1" kern="100" dirty="0">
                <a:solidFill>
                  <a:schemeClr val="bg2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4400" b="1" i="1" kern="100" dirty="0" err="1">
                <a:solidFill>
                  <a:schemeClr val="bg2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Walak</a:t>
            </a:r>
            <a:r>
              <a:rPr lang="en-GB" sz="4400" b="1" i="1" kern="100" dirty="0">
                <a:solidFill>
                  <a:schemeClr val="bg2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Al </a:t>
            </a:r>
            <a:r>
              <a:rPr lang="en-GB" sz="4400" b="1" i="1" kern="100" dirty="0" err="1">
                <a:solidFill>
                  <a:schemeClr val="bg2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Hamd</a:t>
            </a:r>
            <a:endParaRPr lang="en-US" sz="4400" kern="100" dirty="0">
              <a:solidFill>
                <a:schemeClr val="bg2">
                  <a:lumMod val="50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2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Salat: 10</a:t>
            </a:r>
          </a:p>
        </p:txBody>
      </p:sp>
      <p:sp>
        <p:nvSpPr>
          <p:cNvPr id="16" name="Rectangle 1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08687EE-3BBC-0846-94FC-B26A5C8F4EA7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437C12-E405-B24F-BC69-0A6E6DF66125}"/>
              </a:ext>
            </a:extLst>
          </p:cNvPr>
          <p:cNvSpPr txBox="1"/>
          <p:nvPr/>
        </p:nvSpPr>
        <p:spPr>
          <a:xfrm>
            <a:off x="1713052" y="5201676"/>
            <a:ext cx="84610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3200" dirty="0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حَمْدًا </a:t>
            </a:r>
            <a:r>
              <a:rPr lang="ar-SA" sz="3200" dirty="0" err="1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کَثِیْرًا</a:t>
            </a:r>
            <a:r>
              <a:rPr lang="ar-SA" sz="3200" dirty="0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ar-SA" sz="3200" dirty="0" err="1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طَیِّبًا</a:t>
            </a:r>
            <a:r>
              <a:rPr lang="ar-SA" sz="3200" dirty="0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ar-SA" sz="3200" dirty="0" err="1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مُبَارَکًا</a:t>
            </a:r>
            <a:r>
              <a:rPr lang="ar-SA" sz="3200" dirty="0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ar-SA" sz="3200" dirty="0" err="1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فِیْہِ</a:t>
            </a:r>
            <a:endParaRPr lang="en-US" sz="3200" dirty="0">
              <a:latin typeface="ManzoorNaskh" panose="02000500000000000000" pitchFamily="2" charset="-78"/>
              <a:ea typeface="ManzoorNaskh" panose="02000500000000000000" pitchFamily="2" charset="-78"/>
              <a:cs typeface="ManzoorNaskh" panose="02000500000000000000" pitchFamily="2" charset="-78"/>
            </a:endParaRPr>
          </a:p>
          <a:p>
            <a:pPr algn="ctr"/>
            <a:r>
              <a:rPr lang="nl-NL" sz="3200" i="1" dirty="0" err="1"/>
              <a:t>hamdan</a:t>
            </a:r>
            <a:r>
              <a:rPr lang="nl-NL" sz="3200" i="1" dirty="0"/>
              <a:t> </a:t>
            </a:r>
            <a:r>
              <a:rPr lang="nl-NL" sz="3200" i="1" dirty="0" err="1"/>
              <a:t>kaseeran</a:t>
            </a:r>
            <a:r>
              <a:rPr lang="nl-NL" sz="3200" i="1" dirty="0"/>
              <a:t> </a:t>
            </a:r>
            <a:r>
              <a:rPr lang="nl-NL" sz="3200" i="1" dirty="0" err="1"/>
              <a:t>tayyiban</a:t>
            </a:r>
            <a:r>
              <a:rPr lang="nl-NL" sz="3200" i="1" dirty="0"/>
              <a:t> </a:t>
            </a:r>
            <a:r>
              <a:rPr lang="nl-NL" sz="3200" i="1" dirty="0" err="1"/>
              <a:t>mobarakan</a:t>
            </a:r>
            <a:r>
              <a:rPr lang="nl-NL" sz="3200" i="1" dirty="0"/>
              <a:t> fee-hee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3276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9B213E6-E997-CFA4-1153-BF78EDF80D6F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GB" sz="36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comes after: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3600" b="0" i="0" u="none" strike="noStrike" dirty="0">
                <a:solidFill>
                  <a:srgbClr val="333333"/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رَبَّنَا آتِنَا </a:t>
            </a:r>
            <a:r>
              <a:rPr lang="ar-SA" sz="3600" b="0" i="0" u="none" strike="noStrike" dirty="0" err="1">
                <a:solidFill>
                  <a:srgbClr val="333333"/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فِی</a:t>
            </a:r>
            <a:r>
              <a:rPr lang="ar-SA" sz="3600" b="0" i="0" u="none" strike="noStrike" dirty="0">
                <a:solidFill>
                  <a:srgbClr val="333333"/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ar-SA" sz="3600" b="0" i="0" u="none" strike="noStrike" dirty="0" err="1">
                <a:solidFill>
                  <a:srgbClr val="333333"/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الدُّنْیَا</a:t>
            </a:r>
            <a:endParaRPr lang="en-GB" sz="3600" b="0" i="0" u="none" strike="noStrike" dirty="0">
              <a:solidFill>
                <a:srgbClr val="333333"/>
              </a:solidFill>
              <a:effectLst/>
              <a:latin typeface="ManzoorNaskh" panose="02000500000000000000" pitchFamily="2" charset="-78"/>
              <a:ea typeface="ManzoorNaskh" panose="02000500000000000000" pitchFamily="2" charset="-78"/>
              <a:cs typeface="ManzoorNaskh" panose="02000500000000000000" pitchFamily="2" charset="-78"/>
            </a:endParaRPr>
          </a:p>
          <a:p>
            <a:pPr algn="ctr"/>
            <a:r>
              <a:rPr lang="en-US" sz="3600" b="0" i="1" u="none" strike="noStrike" dirty="0" err="1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Rabbana</a:t>
            </a:r>
            <a:r>
              <a:rPr lang="en-US" sz="3600" b="0" i="1" u="none" strike="noStrike" dirty="0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3600" b="0" i="1" u="none" strike="noStrike" dirty="0" err="1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aatinaa</a:t>
            </a:r>
            <a:r>
              <a:rPr lang="en-US" sz="3600" b="0" i="1" u="none" strike="noStrike" dirty="0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3600" b="0" i="1" u="none" strike="noStrike" dirty="0" err="1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fiddunyaa</a:t>
            </a:r>
            <a:endParaRPr lang="en-US" sz="3600" b="0" i="0" dirty="0">
              <a:solidFill>
                <a:srgbClr val="333333"/>
              </a:solidFill>
              <a:effectLst/>
              <a:latin typeface="Aptos" panose="020B0004020202020204" pitchFamily="34" charset="0"/>
            </a:endParaRPr>
          </a:p>
          <a:p>
            <a:pPr algn="ctr"/>
            <a:endParaRPr lang="en-US" sz="36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7778878-547B-A1A7-4F0C-24D4361B18CD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AF0EBF0-40E1-A5B3-A7DA-1DF009FB65D5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B8A229-EDC9-A809-B187-2E8F7B568A3A}"/>
              </a:ext>
            </a:extLst>
          </p:cNvPr>
          <p:cNvSpPr txBox="1"/>
          <p:nvPr/>
        </p:nvSpPr>
        <p:spPr>
          <a:xfrm>
            <a:off x="149407" y="164256"/>
            <a:ext cx="402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2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Salat: 20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2D5C89A9-5888-AA8F-C2A4-9AD18E52A44B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2F5FA3-7A7A-17D2-0167-19800476986C}"/>
              </a:ext>
            </a:extLst>
          </p:cNvPr>
          <p:cNvSpPr txBox="1"/>
          <p:nvPr/>
        </p:nvSpPr>
        <p:spPr>
          <a:xfrm>
            <a:off x="1192191" y="5263231"/>
            <a:ext cx="9271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800" dirty="0" err="1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حَسَنَۃً</a:t>
            </a:r>
            <a:r>
              <a:rPr lang="ar-SA" sz="2800" dirty="0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وَّ </a:t>
            </a:r>
            <a:r>
              <a:rPr lang="ar-SA" sz="2800" dirty="0" err="1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فِی</a:t>
            </a:r>
            <a:r>
              <a:rPr lang="ar-SA" sz="2800" dirty="0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ar-SA" sz="2800" dirty="0" err="1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الْآخِرَۃِ</a:t>
            </a:r>
            <a:r>
              <a:rPr lang="ar-SA" sz="2800" dirty="0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ar-SA" sz="2800" dirty="0" err="1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حَسَنَۃً</a:t>
            </a:r>
            <a:r>
              <a:rPr lang="ar-SA" sz="2800" dirty="0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وَّقِنَا عَذَابَ النَّارِ</a:t>
            </a:r>
          </a:p>
          <a:p>
            <a:pPr algn="ctr"/>
            <a:r>
              <a:rPr lang="en-US" sz="28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hasanatan</a:t>
            </a:r>
            <a:r>
              <a:rPr lang="en-US" sz="28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8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wa</a:t>
            </a:r>
            <a:r>
              <a:rPr lang="en-US" sz="28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fil </a:t>
            </a:r>
            <a:r>
              <a:rPr lang="en-US" sz="28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aakhirati</a:t>
            </a:r>
            <a:r>
              <a:rPr lang="en-US" sz="28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8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hasanatan</a:t>
            </a:r>
            <a:r>
              <a:rPr lang="en-US" sz="28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8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wa</a:t>
            </a:r>
            <a:r>
              <a:rPr lang="en-US" sz="28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8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qina</a:t>
            </a:r>
            <a:r>
              <a:rPr lang="en-US" sz="28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8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azaban</a:t>
            </a:r>
            <a:r>
              <a:rPr lang="en-US" sz="28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8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naar</a:t>
            </a:r>
            <a:r>
              <a:rPr lang="en-US" sz="28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6498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B44183C-864B-689B-EEC2-98A900E10958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GB" sz="48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Recite the At-</a:t>
            </a:r>
            <a:r>
              <a:rPr lang="en-GB" sz="4800" b="1" kern="1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Tashah</a:t>
            </a:r>
            <a:r>
              <a:rPr lang="en-GB" sz="48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-</a:t>
            </a:r>
            <a:r>
              <a:rPr lang="en-GB" sz="4800" b="1" kern="1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hud</a:t>
            </a:r>
            <a:r>
              <a:rPr lang="en-GB" sz="4800" b="1" kern="100" dirty="0">
                <a:solidFill>
                  <a:srgbClr val="000000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endParaRPr lang="en-GB" sz="4800" b="1" kern="100" dirty="0">
              <a:solidFill>
                <a:srgbClr val="00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ar-SA" sz="4800" b="1" kern="100" dirty="0" err="1">
                <a:solidFill>
                  <a:srgbClr val="000000"/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اَشْھَدُ</a:t>
            </a:r>
            <a:r>
              <a:rPr lang="ar-SA" sz="48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_______</a:t>
            </a:r>
            <a:br>
              <a:rPr lang="ar-SA" sz="48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ar-SA" sz="48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Ash-</a:t>
            </a:r>
            <a:r>
              <a:rPr lang="en-GB" sz="4800" b="1" kern="1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hadu</a:t>
            </a:r>
            <a:r>
              <a:rPr lang="en-GB" sz="48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_______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926B8A-466B-3A55-E6D9-033BC845566B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C1A658B-F6F0-A9B3-6D91-1BF22E1078F9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67CA6E-B279-D139-57D6-400908ED7CCB}"/>
              </a:ext>
            </a:extLst>
          </p:cNvPr>
          <p:cNvSpPr txBox="1"/>
          <p:nvPr/>
        </p:nvSpPr>
        <p:spPr>
          <a:xfrm>
            <a:off x="149407" y="164256"/>
            <a:ext cx="402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2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Salat: 30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9B2CE19-46BF-69B8-3581-568F95085B7E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374990-5B6B-2815-B989-DB3192B04D8B}"/>
              </a:ext>
            </a:extLst>
          </p:cNvPr>
          <p:cNvSpPr txBox="1"/>
          <p:nvPr/>
        </p:nvSpPr>
        <p:spPr>
          <a:xfrm>
            <a:off x="1035365" y="5082512"/>
            <a:ext cx="9816567" cy="1345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ar-SA" sz="2400" b="1" kern="100" dirty="0" err="1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اَشْھَدُ</a:t>
            </a:r>
            <a:r>
              <a:rPr lang="ar-SA" sz="2400" b="1" kern="100" dirty="0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اَنْ </a:t>
            </a:r>
            <a:r>
              <a:rPr lang="ar-SA" sz="2400" b="1" kern="100" dirty="0" err="1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لَّآ</a:t>
            </a:r>
            <a:r>
              <a:rPr lang="ar-SA" sz="2400" b="1" kern="100" dirty="0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ar-SA" sz="2400" b="1" kern="100" dirty="0" err="1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اِلٰہَ</a:t>
            </a:r>
            <a:r>
              <a:rPr lang="ar-SA" sz="2400" b="1" kern="100" dirty="0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ar-SA" sz="2400" b="1" kern="100" dirty="0" err="1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اِلَّااللّٰہُ</a:t>
            </a:r>
            <a:r>
              <a:rPr lang="ar-SA" sz="2400" b="1" kern="100" dirty="0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وَ </a:t>
            </a:r>
            <a:r>
              <a:rPr lang="ar-SA" sz="2400" b="1" kern="100" dirty="0" err="1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اَشْھَدُ</a:t>
            </a:r>
            <a:r>
              <a:rPr lang="ar-SA" sz="2400" b="1" kern="100" dirty="0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اَنَّ مُحَمَّدًا </a:t>
            </a:r>
            <a:r>
              <a:rPr lang="ar-SA" sz="2400" b="1" kern="100" dirty="0" err="1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عَبْدُہ</a:t>
            </a:r>
            <a:r>
              <a:rPr lang="ar-SA" sz="2400" b="1" kern="100" dirty="0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ٗ </a:t>
            </a:r>
            <a:r>
              <a:rPr lang="ar-SA" sz="2400" b="1" kern="100" dirty="0" err="1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وَرَسُوْلُہ</a:t>
            </a:r>
            <a:r>
              <a:rPr lang="ar-SA" sz="2400" b="1" kern="100" dirty="0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ٗ</a:t>
            </a:r>
            <a:br>
              <a:rPr lang="ar-SA" sz="2400" b="1" kern="100" dirty="0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</a:br>
            <a:r>
              <a:rPr lang="ar-SA" sz="2400" b="1" kern="100" dirty="0"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Ash-</a:t>
            </a:r>
            <a:r>
              <a:rPr lang="en-US" sz="2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hadu</a:t>
            </a:r>
            <a:r>
              <a:rPr lang="en-US" sz="2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allaa</a:t>
            </a:r>
            <a:r>
              <a:rPr lang="en-US" sz="2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ilaha</a:t>
            </a:r>
            <a:r>
              <a:rPr lang="en-US" sz="2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ill-</a:t>
            </a:r>
            <a:r>
              <a:rPr lang="en-US" sz="2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lal</a:t>
            </a:r>
            <a:r>
              <a:rPr lang="en-US" sz="2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-</a:t>
            </a:r>
            <a:r>
              <a:rPr lang="en-US" sz="2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lahu</a:t>
            </a:r>
            <a:r>
              <a:rPr lang="en-US" sz="2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wa</a:t>
            </a:r>
            <a:r>
              <a:rPr lang="en-US" sz="2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ash-</a:t>
            </a:r>
            <a:r>
              <a:rPr lang="en-US" sz="2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hadu</a:t>
            </a:r>
            <a:r>
              <a:rPr lang="en-US" sz="2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anna </a:t>
            </a:r>
            <a:r>
              <a:rPr lang="en-US" sz="2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muhammadan</a:t>
            </a:r>
            <a:r>
              <a:rPr lang="en-US" sz="2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‘</a:t>
            </a:r>
            <a:r>
              <a:rPr lang="en-US" sz="2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abduhu</a:t>
            </a:r>
            <a:r>
              <a:rPr lang="en-US" sz="2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en-US" sz="2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warasooloh</a:t>
            </a:r>
            <a:endParaRPr lang="en-US" sz="2400" b="1" kern="100" dirty="0">
              <a:latin typeface="Aptos" panose="020B0004020202020204" pitchFamily="34" charset="0"/>
              <a:ea typeface="ManzoorNaskh" panose="02000500000000000000" pitchFamily="2" charset="-78"/>
              <a:cs typeface="ManzoorNaskh" panose="02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5157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59F1F68-5040-A515-14D6-598D52E8B9F7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en-US" sz="3600" b="1" kern="100" dirty="0">
              <a:solidFill>
                <a:schemeClr val="bg2">
                  <a:lumMod val="50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600" b="1" kern="100" dirty="0">
                <a:solidFill>
                  <a:schemeClr val="bg2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is the translation of: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en-US" sz="1400" b="1" kern="100" dirty="0">
              <a:solidFill>
                <a:schemeClr val="bg2">
                  <a:lumMod val="50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3600" b="1" i="0" dirty="0">
                <a:solidFill>
                  <a:schemeClr val="bg2">
                    <a:lumMod val="50000"/>
                  </a:schemeClr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اَلسَّلَامُ </a:t>
            </a:r>
            <a:r>
              <a:rPr lang="ar-SA" sz="3600" b="1" i="0" dirty="0" err="1">
                <a:solidFill>
                  <a:schemeClr val="bg2">
                    <a:lumMod val="50000"/>
                  </a:schemeClr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عَلَیْنَا</a:t>
            </a:r>
            <a:r>
              <a:rPr lang="ar-SA" sz="3600" b="1" i="0" dirty="0">
                <a:solidFill>
                  <a:schemeClr val="bg2">
                    <a:lumMod val="50000"/>
                  </a:schemeClr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ar-SA" sz="3600" b="1" i="0" dirty="0" err="1">
                <a:solidFill>
                  <a:schemeClr val="bg2">
                    <a:lumMod val="50000"/>
                  </a:schemeClr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وَعَلٰی</a:t>
            </a:r>
            <a:r>
              <a:rPr lang="ar-SA" sz="3600" b="1" i="0" dirty="0">
                <a:solidFill>
                  <a:schemeClr val="bg2">
                    <a:lumMod val="50000"/>
                  </a:schemeClr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عِبَادِ </a:t>
            </a:r>
            <a:r>
              <a:rPr lang="ar-SA" sz="3600" b="1" i="0" dirty="0" err="1">
                <a:solidFill>
                  <a:schemeClr val="bg2">
                    <a:lumMod val="50000"/>
                  </a:schemeClr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اللّٰہِ</a:t>
            </a:r>
            <a:r>
              <a:rPr lang="ar-SA" sz="3600" b="1" i="0" dirty="0">
                <a:solidFill>
                  <a:schemeClr val="bg2">
                    <a:lumMod val="50000"/>
                  </a:schemeClr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</a:t>
            </a:r>
            <a:r>
              <a:rPr lang="ar-SA" sz="3600" b="1" i="0" dirty="0" err="1">
                <a:solidFill>
                  <a:schemeClr val="bg2">
                    <a:lumMod val="50000"/>
                  </a:schemeClr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الصّٰلِحِیْن</a:t>
            </a:r>
            <a:endParaRPr lang="ar-SA" sz="3600" b="1" i="0" dirty="0">
              <a:solidFill>
                <a:schemeClr val="bg2">
                  <a:lumMod val="50000"/>
                </a:schemeClr>
              </a:solidFill>
              <a:effectLst/>
              <a:latin typeface="ManzoorNaskh" panose="02000500000000000000" pitchFamily="2" charset="-78"/>
              <a:ea typeface="ManzoorNaskh" panose="02000500000000000000" pitchFamily="2" charset="-78"/>
              <a:cs typeface="ManzoorNaskh" panose="02000500000000000000" pitchFamily="2" charset="-78"/>
            </a:endParaRPr>
          </a:p>
          <a:p>
            <a:pPr algn="ctr"/>
            <a:r>
              <a:rPr lang="en-US" sz="3600" b="0" i="1" u="none" strike="noStrike" dirty="0" err="1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assalamo</a:t>
            </a:r>
            <a:r>
              <a:rPr lang="en-US" sz="3600" b="0" i="1" u="none" strike="noStrike" dirty="0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 ‘</a:t>
            </a:r>
            <a:r>
              <a:rPr lang="en-US" sz="3600" b="0" i="1" u="none" strike="noStrike" dirty="0" err="1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alina</a:t>
            </a:r>
            <a:r>
              <a:rPr lang="en-US" sz="3600" b="0" i="1" u="none" strike="noStrike" dirty="0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3600" b="0" i="1" u="none" strike="noStrike" dirty="0" err="1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wa</a:t>
            </a:r>
            <a:r>
              <a:rPr lang="en-US" sz="3600" b="0" i="1" u="none" strike="noStrike" dirty="0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 ‘</a:t>
            </a:r>
            <a:r>
              <a:rPr lang="en-US" sz="3600" b="0" i="1" u="none" strike="noStrike" dirty="0" err="1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alaa</a:t>
            </a:r>
            <a:r>
              <a:rPr lang="en-US" sz="3600" b="0" i="1" u="none" strike="noStrike" dirty="0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 ‘</a:t>
            </a:r>
            <a:r>
              <a:rPr lang="en-US" sz="3600" b="0" i="1" u="none" strike="noStrike" dirty="0" err="1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ibadillah-i-saaliheen</a:t>
            </a:r>
            <a:endParaRPr lang="en-GB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br>
              <a:rPr lang="nl-NL" sz="36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</a:br>
            <a:endParaRPr lang="en-US" sz="3600" b="1" kern="100" dirty="0">
              <a:solidFill>
                <a:schemeClr val="bg2">
                  <a:lumMod val="50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47FAC8-549C-1FCF-C53B-A2B37C562897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AF90C21-1B37-A172-1EE5-9CE65884A141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2AB879-DFE3-B8C6-70C9-7B1732F82A8F}"/>
              </a:ext>
            </a:extLst>
          </p:cNvPr>
          <p:cNvSpPr txBox="1"/>
          <p:nvPr/>
        </p:nvSpPr>
        <p:spPr>
          <a:xfrm>
            <a:off x="149407" y="164256"/>
            <a:ext cx="402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2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Salat: 40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CC02EB1-1949-6E1D-890B-031313B8618E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D9DFC0-EDE7-EC2A-2556-E77F81031AC4}"/>
              </a:ext>
            </a:extLst>
          </p:cNvPr>
          <p:cNvSpPr txBox="1"/>
          <p:nvPr/>
        </p:nvSpPr>
        <p:spPr>
          <a:xfrm>
            <a:off x="1035315" y="5424910"/>
            <a:ext cx="9816567" cy="630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3200" b="1" kern="10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Peace be on us and the righteous servants of Allah.</a:t>
            </a:r>
            <a:endParaRPr lang="en-US" sz="3200" b="1" kern="100" dirty="0">
              <a:latin typeface="Aptos" panose="020B0004020202020204" pitchFamily="34" charset="0"/>
              <a:ea typeface="ManzoorNaskh" panose="02000500000000000000" pitchFamily="2" charset="-78"/>
              <a:cs typeface="ManzoorNaskh" panose="02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3000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39ABF7-A11C-68E6-01D3-0B7F06938B3A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GB" sz="32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is the translation of:</a:t>
            </a:r>
          </a:p>
          <a:p>
            <a:pPr algn="ctr"/>
            <a:r>
              <a:rPr lang="ar-SA" sz="2800" b="1" i="0" u="none" strike="noStrike" dirty="0">
                <a:solidFill>
                  <a:srgbClr val="333333"/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رَبِّ </a:t>
            </a:r>
            <a:r>
              <a:rPr lang="ar-SA" sz="2800" b="1" i="0" u="none" strike="noStrike" dirty="0" err="1">
                <a:solidFill>
                  <a:srgbClr val="333333"/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اغْفِرْلِيْ</a:t>
            </a:r>
            <a:r>
              <a:rPr lang="ar-SA" sz="2800" b="1" i="0" u="none" strike="noStrike" dirty="0">
                <a:solidFill>
                  <a:srgbClr val="333333"/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وَارْ حَمْنِيْ </a:t>
            </a:r>
            <a:r>
              <a:rPr lang="ar-SA" sz="2800" b="1" i="0" u="none" strike="noStrike" dirty="0" err="1">
                <a:solidFill>
                  <a:srgbClr val="333333"/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وَاھْدِنِيْ</a:t>
            </a:r>
            <a:r>
              <a:rPr lang="ar-SA" sz="2800" b="1" i="0" u="none" strike="noStrike" dirty="0">
                <a:solidFill>
                  <a:srgbClr val="333333"/>
                </a:solidFill>
                <a:effectLst/>
                <a:latin typeface="ManzoorNaskh" panose="02000500000000000000" pitchFamily="2" charset="-78"/>
                <a:ea typeface="ManzoorNaskh" panose="02000500000000000000" pitchFamily="2" charset="-78"/>
                <a:cs typeface="ManzoorNaskh" panose="02000500000000000000" pitchFamily="2" charset="-78"/>
              </a:rPr>
              <a:t> وَعَافِنِيْ وَجْبُرْنِيْ وَارْزُقْنِيْ وَارْفَعْنِيْ</a:t>
            </a:r>
            <a:br>
              <a:rPr lang="ar-SA" sz="4400" b="1" i="0" u="none" strike="noStrike" dirty="0">
                <a:solidFill>
                  <a:srgbClr val="333333"/>
                </a:solidFill>
                <a:effectLst/>
                <a:latin typeface="Al Qalam Quran Majeed"/>
              </a:rPr>
            </a:br>
            <a:r>
              <a:rPr lang="ar-SA" sz="4400" b="1" i="0" u="none" strike="noStrike" dirty="0">
                <a:solidFill>
                  <a:srgbClr val="333333"/>
                </a:solidFill>
                <a:effectLst/>
                <a:latin typeface="Al Qalam Quran Majeed"/>
              </a:rPr>
              <a:t> </a:t>
            </a:r>
            <a:r>
              <a:rPr lang="en-US" sz="2800" b="1" i="1" u="none" strike="noStrike" dirty="0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Rabbi-</a:t>
            </a:r>
            <a:r>
              <a:rPr lang="en-US" sz="2800" b="1" i="1" u="none" strike="noStrike" dirty="0" err="1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gh</a:t>
            </a:r>
            <a:r>
              <a:rPr lang="en-US" sz="2800" b="1" i="1" u="none" strike="noStrike" dirty="0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-</a:t>
            </a:r>
            <a:r>
              <a:rPr lang="en-US" sz="2800" b="1" i="1" u="none" strike="noStrike" dirty="0" err="1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firlee</a:t>
            </a:r>
            <a:r>
              <a:rPr lang="en-US" sz="2800" b="1" i="1" u="none" strike="noStrike" dirty="0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 war-</a:t>
            </a:r>
            <a:r>
              <a:rPr lang="en-US" sz="2800" b="1" i="1" u="none" strike="noStrike" dirty="0" err="1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hamnee</a:t>
            </a:r>
            <a:r>
              <a:rPr lang="en-US" sz="2800" b="1" i="1" u="none" strike="noStrike" dirty="0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2800" b="1" i="1" u="none" strike="noStrike" dirty="0" err="1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wahdini</a:t>
            </a:r>
            <a:r>
              <a:rPr lang="en-US" sz="2800" b="1" i="1" u="none" strike="noStrike" dirty="0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2800" b="1" i="1" u="none" strike="noStrike" dirty="0" err="1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wa’aafinee</a:t>
            </a:r>
            <a:r>
              <a:rPr lang="en-US" sz="2800" b="1" i="1" u="none" strike="noStrike" dirty="0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2800" b="1" i="1" u="none" strike="noStrike" dirty="0" err="1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waj-burnee</a:t>
            </a:r>
            <a:r>
              <a:rPr lang="en-US" sz="2800" b="1" i="1" u="none" strike="noStrike" dirty="0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 war-</a:t>
            </a:r>
            <a:r>
              <a:rPr lang="en-US" sz="2800" b="1" i="1" u="none" strike="noStrike" dirty="0" err="1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zuknee</a:t>
            </a:r>
            <a:r>
              <a:rPr lang="en-US" sz="2800" b="1" i="1" u="none" strike="noStrike" dirty="0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 war-</a:t>
            </a:r>
            <a:r>
              <a:rPr lang="en-US" sz="2800" b="1" i="1" u="none" strike="noStrike" dirty="0" err="1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fa’nee</a:t>
            </a:r>
            <a:r>
              <a:rPr lang="en-US" sz="2800" b="1" i="1" u="none" strike="noStrike" dirty="0">
                <a:solidFill>
                  <a:srgbClr val="333333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2800" b="1" i="0" u="none" strike="noStrike" dirty="0">
              <a:solidFill>
                <a:srgbClr val="333333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A8BD50-9A2B-2DC8-D0EC-07A76186176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88396C2-BE18-9A02-34FF-BC9533FADC33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5A99EA-58F5-D046-3DFA-DFC5144D4B4B}"/>
              </a:ext>
            </a:extLst>
          </p:cNvPr>
          <p:cNvSpPr txBox="1"/>
          <p:nvPr/>
        </p:nvSpPr>
        <p:spPr>
          <a:xfrm>
            <a:off x="149407" y="164256"/>
            <a:ext cx="402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2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Salat: 50</a:t>
            </a:r>
          </a:p>
        </p:txBody>
      </p:sp>
      <p:sp>
        <p:nvSpPr>
          <p:cNvPr id="8" name="Rectangle 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BF687BC-3357-DD10-695B-C51E68954BED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50E76A2-99F3-481A-3677-BF256D0982D4}"/>
              </a:ext>
            </a:extLst>
          </p:cNvPr>
          <p:cNvSpPr txBox="1"/>
          <p:nvPr/>
        </p:nvSpPr>
        <p:spPr>
          <a:xfrm>
            <a:off x="1035365" y="5082512"/>
            <a:ext cx="9816567" cy="1345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2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O my Lord, forgive me and have mercy on me, and guide me and grant me security and make good my short-coming, and provide for me and raise me up (in status).</a:t>
            </a:r>
          </a:p>
        </p:txBody>
      </p:sp>
    </p:spTree>
    <p:extLst>
      <p:ext uri="{BB962C8B-B14F-4D97-AF65-F5344CB8AC3E}">
        <p14:creationId xmlns:p14="http://schemas.microsoft.com/office/powerpoint/2010/main" val="350990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A9DE513-90D1-AF54-D001-8D1F6B4CBCC9}"/>
              </a:ext>
            </a:extLst>
          </p:cNvPr>
          <p:cNvSpPr/>
          <p:nvPr/>
        </p:nvSpPr>
        <p:spPr>
          <a:xfrm>
            <a:off x="877614" y="930917"/>
            <a:ext cx="10131971" cy="362337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GB" sz="48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is the longest chapter of the Holy Qur’an?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128787E-1E42-3D23-5784-29750EB2918D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08A7C428-27D0-85F5-A0DA-4B2C54F01D46}"/>
              </a:ext>
            </a:extLst>
          </p:cNvPr>
          <p:cNvSpPr/>
          <p:nvPr/>
        </p:nvSpPr>
        <p:spPr>
          <a:xfrm>
            <a:off x="9233510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211254-8982-07D2-8DFB-58C43B539C56}"/>
              </a:ext>
            </a:extLst>
          </p:cNvPr>
          <p:cNvSpPr txBox="1"/>
          <p:nvPr/>
        </p:nvSpPr>
        <p:spPr>
          <a:xfrm>
            <a:off x="149407" y="164256"/>
            <a:ext cx="402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Impact"/>
                <a:cs typeface="Impact"/>
              </a:rPr>
              <a:t>The Holy Qur’an: 10</a:t>
            </a:r>
          </a:p>
        </p:txBody>
      </p:sp>
      <p:sp>
        <p:nvSpPr>
          <p:cNvPr id="6" name="Rectangl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1DB9018B-A5DE-C56E-DBAA-CFCB5E9D34BE}"/>
              </a:ext>
            </a:extLst>
          </p:cNvPr>
          <p:cNvSpPr/>
          <p:nvPr/>
        </p:nvSpPr>
        <p:spPr>
          <a:xfrm>
            <a:off x="1035365" y="3932982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bg2">
                    <a:lumMod val="50000"/>
                  </a:schemeClr>
                </a:solidFill>
              </a:rPr>
              <a:t>ANSWER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034266-C174-E825-1124-F5849F27CB6E}"/>
              </a:ext>
            </a:extLst>
          </p:cNvPr>
          <p:cNvSpPr txBox="1"/>
          <p:nvPr/>
        </p:nvSpPr>
        <p:spPr>
          <a:xfrm>
            <a:off x="1035365" y="5323985"/>
            <a:ext cx="9816567" cy="832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en-US" sz="4400" b="1" kern="100" dirty="0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Surah Al-</a:t>
            </a:r>
            <a:r>
              <a:rPr lang="en-US" sz="4400" b="1" kern="100" dirty="0" err="1">
                <a:latin typeface="Aptos" panose="020B0004020202020204" pitchFamily="34" charset="0"/>
                <a:ea typeface="ManzoorNaskh" panose="02000500000000000000" pitchFamily="2" charset="-78"/>
                <a:cs typeface="ManzoorNaskh" panose="02000500000000000000" pitchFamily="2" charset="-78"/>
              </a:rPr>
              <a:t>Baqara</a:t>
            </a:r>
            <a:endParaRPr lang="en-US" sz="4400" b="1" kern="100" dirty="0">
              <a:latin typeface="Aptos" panose="020B0004020202020204" pitchFamily="34" charset="0"/>
              <a:ea typeface="ManzoorNaskh" panose="02000500000000000000" pitchFamily="2" charset="-78"/>
              <a:cs typeface="ManzoorNaskh" panose="02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8682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F59ECE791E1D4B82EC254E1D2D1093" ma:contentTypeVersion="13" ma:contentTypeDescription="Create a new document." ma:contentTypeScope="" ma:versionID="8c9432f440b7ecde922ff5cd32b3edcb">
  <xsd:schema xmlns:xsd="http://www.w3.org/2001/XMLSchema" xmlns:xs="http://www.w3.org/2001/XMLSchema" xmlns:p="http://schemas.microsoft.com/office/2006/metadata/properties" xmlns:ns2="a014e970-da5e-4088-a0d0-2aa3c5b6aa38" xmlns:ns3="14ba601d-3c7d-4b9d-9954-1b70fb840f2f" targetNamespace="http://schemas.microsoft.com/office/2006/metadata/properties" ma:root="true" ma:fieldsID="5df424a7f2025da1a9a7dcb0850f57e5" ns2:_="" ns3:_="">
    <xsd:import namespace="a014e970-da5e-4088-a0d0-2aa3c5b6aa38"/>
    <xsd:import namespace="14ba601d-3c7d-4b9d-9954-1b70fb840f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14e970-da5e-4088-a0d0-2aa3c5b6aa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ba601d-3c7d-4b9d-9954-1b70fb840f2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79D805-4563-4209-A7A9-82E2B48E3A04}">
  <ds:schemaRefs>
    <ds:schemaRef ds:uri="14ba601d-3c7d-4b9d-9954-1b70fb840f2f"/>
    <ds:schemaRef ds:uri="a014e970-da5e-4088-a0d0-2aa3c5b6aa3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34D298F-E9C6-46EB-BFA5-D5A6166E53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14e970-da5e-4088-a0d0-2aa3c5b6aa38"/>
    <ds:schemaRef ds:uri="14ba601d-3c7d-4b9d-9954-1b70fb840f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CD1EB3C-3ECA-423E-9739-11F9767D84F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2549</TotalTime>
  <Words>813</Words>
  <Application>Microsoft Office PowerPoint</Application>
  <PresentationFormat>Custom</PresentationFormat>
  <Paragraphs>205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Impact</vt:lpstr>
      <vt:lpstr>Calibri</vt:lpstr>
      <vt:lpstr>Aptos</vt:lpstr>
      <vt:lpstr>Al Qalam Quran Majeed</vt:lpstr>
      <vt:lpstr>noorehuda</vt:lpstr>
      <vt:lpstr>ManzoorNaskh</vt:lpstr>
      <vt:lpstr>Arial</vt:lpstr>
      <vt:lpstr> Black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Glatt</dc:creator>
  <cp:lastModifiedBy>Adil Ahmed</cp:lastModifiedBy>
  <cp:revision>5</cp:revision>
  <dcterms:created xsi:type="dcterms:W3CDTF">2021-06-08T08:36:13Z</dcterms:created>
  <dcterms:modified xsi:type="dcterms:W3CDTF">2025-05-20T15:49:40Z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0x01010078F59ECE791E1D4B82EC254E1D2D1093</vt:lpwstr>
  </property>
</Properties>
</file>