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313" r:id="rId13"/>
    <p:sldId id="267" r:id="rId14"/>
    <p:sldId id="268" r:id="rId15"/>
    <p:sldId id="314" r:id="rId16"/>
    <p:sldId id="269" r:id="rId17"/>
    <p:sldId id="270" r:id="rId18"/>
    <p:sldId id="325" r:id="rId19"/>
    <p:sldId id="271" r:id="rId20"/>
    <p:sldId id="272" r:id="rId21"/>
    <p:sldId id="315" r:id="rId22"/>
    <p:sldId id="273" r:id="rId23"/>
    <p:sldId id="274" r:id="rId24"/>
    <p:sldId id="326" r:id="rId25"/>
    <p:sldId id="275" r:id="rId26"/>
    <p:sldId id="276" r:id="rId27"/>
    <p:sldId id="316" r:id="rId28"/>
    <p:sldId id="277" r:id="rId29"/>
    <p:sldId id="278" r:id="rId30"/>
    <p:sldId id="327" r:id="rId31"/>
    <p:sldId id="279" r:id="rId32"/>
    <p:sldId id="280" r:id="rId33"/>
    <p:sldId id="317" r:id="rId34"/>
    <p:sldId id="281" r:id="rId35"/>
    <p:sldId id="282" r:id="rId36"/>
    <p:sldId id="318" r:id="rId37"/>
    <p:sldId id="283" r:id="rId38"/>
    <p:sldId id="284" r:id="rId39"/>
    <p:sldId id="328" r:id="rId40"/>
    <p:sldId id="285" r:id="rId41"/>
    <p:sldId id="286" r:id="rId42"/>
    <p:sldId id="319" r:id="rId43"/>
    <p:sldId id="287" r:id="rId44"/>
    <p:sldId id="288" r:id="rId45"/>
    <p:sldId id="320" r:id="rId46"/>
    <p:sldId id="289" r:id="rId47"/>
    <p:sldId id="290" r:id="rId48"/>
    <p:sldId id="329" r:id="rId49"/>
    <p:sldId id="291" r:id="rId50"/>
    <p:sldId id="292" r:id="rId51"/>
    <p:sldId id="330" r:id="rId52"/>
    <p:sldId id="293" r:id="rId53"/>
    <p:sldId id="294" r:id="rId54"/>
    <p:sldId id="321" r:id="rId55"/>
    <p:sldId id="295" r:id="rId56"/>
    <p:sldId id="296" r:id="rId57"/>
    <p:sldId id="322" r:id="rId58"/>
    <p:sldId id="297" r:id="rId59"/>
    <p:sldId id="298" r:id="rId60"/>
    <p:sldId id="331" r:id="rId61"/>
    <p:sldId id="299" r:id="rId62"/>
    <p:sldId id="300" r:id="rId63"/>
    <p:sldId id="323" r:id="rId64"/>
    <p:sldId id="301" r:id="rId65"/>
    <p:sldId id="302" r:id="rId66"/>
    <p:sldId id="332" r:id="rId67"/>
    <p:sldId id="303" r:id="rId68"/>
    <p:sldId id="304" r:id="rId69"/>
    <p:sldId id="333" r:id="rId70"/>
    <p:sldId id="305" r:id="rId71"/>
    <p:sldId id="306" r:id="rId72"/>
    <p:sldId id="334" r:id="rId73"/>
    <p:sldId id="307" r:id="rId74"/>
    <p:sldId id="308" r:id="rId75"/>
    <p:sldId id="335" r:id="rId76"/>
    <p:sldId id="309" r:id="rId77"/>
    <p:sldId id="310" r:id="rId78"/>
    <p:sldId id="324" r:id="rId79"/>
    <p:sldId id="311" r:id="rId80"/>
    <p:sldId id="312" r:id="rId81"/>
    <p:sldId id="336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276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977B0-0230-F3FF-A4B0-59636BB68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E97C2-3619-8370-62D6-E9341F091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4E81E-49FC-D398-99CD-C7293481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98CF7-476C-61EC-A524-AB7EE90B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89362-9ED4-4F3A-B55A-4861451B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1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3E84-4C25-E7B9-74F6-7F09D252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EFCC8-C550-6ABD-5A3F-A524D4CE8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9FD7D-E90F-CF50-1B02-D4456F96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1874-3B3A-2797-C211-5F630631A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79E0A-3D61-EE29-4CC4-B7B2AD5C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E5E7A-F34B-976F-6065-529593A00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496D-2E39-278A-AFB6-86D6C877C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E5C2E-CC56-3D55-9F65-2E1B055F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0FB80-4B84-45DF-D570-5D3B841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999E9-0358-CA82-E2A5-C14BC959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9A53-1304-5300-78FB-81C999EC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5691D-D68E-3D0C-F0DF-31CA9A9D2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C9887-137A-AB9B-4DE2-2C2E1CF8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88F55-2F2C-8C45-FB4A-8098AEBE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374DA-96D1-4DB0-DCC9-32D34FB7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1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C50C-082C-95B8-EA84-E82DF60F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0BD9C-E385-40E0-AAA4-51FD1CAC8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1C02C-3FCA-8107-94C1-2BEFE18C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EE167-ACD4-58C4-F23E-C2C4D260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A248-9A21-BE3D-DB70-F781C16D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78CAF-2ABE-ADC6-2836-E737407B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495CA-C4E5-8802-C988-53E17CDA5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A6497-846C-B787-186F-E51F4AB64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7044-1AB9-2948-7A37-6BDCECD3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84973-2464-A3C5-1027-30199AD4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B09F6-56A5-4943-AA42-B6FB477E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7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864D-99CE-64D4-2FEE-58F7980DA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ABD67-1933-D767-A7CC-7BEFBF670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6D3BD-425E-E6FE-613E-8FD0556FF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E8D4A-FD92-30C2-9189-4B74A6B76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BBFD7-5D38-AA02-91DE-FBEED1A55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6F3204-87F0-2F6E-178C-C1D376E0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953B7-C942-5CB0-6A15-249961BF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65F068-07C7-3BFE-BC0A-3CA0FE4DA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021E-3E14-C7A0-CA53-81D4C19E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C7E71-4859-F1F2-F60F-70491278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8D5F4-DE4F-5C64-F825-28815E0D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FDBD1-ACE8-769B-2860-9900D127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8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61A8B-F508-7561-F6FF-C7A1A2EA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88C9E-2957-5C7C-D532-325A7393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7068F-6CAF-45A0-A89F-22F54A78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5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0ED3-6CA4-A347-28B9-652B1B503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986BA-74CA-9B72-7A13-085D4ABC1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C5EDC-95C8-3C6C-299B-801E901D9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2E68E-F6E8-AF9C-3F7A-2DD82A4D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16C10-6099-395C-35F3-37FF21C6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F34D3-D20B-3EA4-ECAD-C1885952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3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4E1C-E731-0319-DC37-D9C69A42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1A467A-648F-7679-4170-863952797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44F79-9E0A-3635-3289-DF6E481F4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58AC7-2D72-B824-F036-915B2669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80A9-3E37-49CA-A33F-F18F281F3F9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BC456-C190-2820-663A-C8BB933E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92EA9-FAC7-DEED-BF61-8FC53E28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5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7AEBB-2464-20A9-DEBC-4E737219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156FF-AFA4-583E-B8C2-1D4F1A799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CFFB9-0046-00A0-745D-B427DB15E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480A9-3E37-49CA-A33F-F18F281F3F9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54025-472F-0F96-EE20-A65A5B42D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3459D-2CF9-A93A-E98D-88045B718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4F052D-2D97-4EB7-8583-EF0C9FC8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4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9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9" Type="http://schemas.openxmlformats.org/officeDocument/2006/relationships/slide" Target="slide58.xml"/><Relationship Id="rId21" Type="http://schemas.openxmlformats.org/officeDocument/2006/relationships/slide" Target="slide31.xm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slide" Target="slide70.xml"/><Relationship Id="rId50" Type="http://schemas.openxmlformats.org/officeDocument/2006/relationships/image" Target="../media/image28.png"/><Relationship Id="rId7" Type="http://schemas.openxmlformats.org/officeDocument/2006/relationships/slide" Target="slide10.xml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9" Type="http://schemas.openxmlformats.org/officeDocument/2006/relationships/slide" Target="slide43.xml"/><Relationship Id="rId11" Type="http://schemas.openxmlformats.org/officeDocument/2006/relationships/slide" Target="slide16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slide" Target="slide55.xml"/><Relationship Id="rId40" Type="http://schemas.openxmlformats.org/officeDocument/2006/relationships/image" Target="../media/image23.png"/><Relationship Id="rId45" Type="http://schemas.openxmlformats.org/officeDocument/2006/relationships/slide" Target="slide67.xml"/><Relationship Id="rId53" Type="http://schemas.openxmlformats.org/officeDocument/2006/relationships/slide" Target="slide79.xml"/><Relationship Id="rId5" Type="http://schemas.openxmlformats.org/officeDocument/2006/relationships/slide" Target="slide7.xml"/><Relationship Id="rId10" Type="http://schemas.openxmlformats.org/officeDocument/2006/relationships/image" Target="../media/image8.png"/><Relationship Id="rId19" Type="http://schemas.openxmlformats.org/officeDocument/2006/relationships/slide" Target="slide28.xml"/><Relationship Id="rId31" Type="http://schemas.openxmlformats.org/officeDocument/2006/relationships/slide" Target="slide46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slide" Target="slide13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slide" Target="slide40.xml"/><Relationship Id="rId30" Type="http://schemas.openxmlformats.org/officeDocument/2006/relationships/image" Target="../media/image18.png"/><Relationship Id="rId35" Type="http://schemas.openxmlformats.org/officeDocument/2006/relationships/slide" Target="slide52.xml"/><Relationship Id="rId43" Type="http://schemas.openxmlformats.org/officeDocument/2006/relationships/slide" Target="slide64.xml"/><Relationship Id="rId48" Type="http://schemas.openxmlformats.org/officeDocument/2006/relationships/image" Target="../media/image27.png"/><Relationship Id="rId8" Type="http://schemas.openxmlformats.org/officeDocument/2006/relationships/image" Target="../media/image7.png"/><Relationship Id="rId51" Type="http://schemas.openxmlformats.org/officeDocument/2006/relationships/slide" Target="slide76.xml"/><Relationship Id="rId3" Type="http://schemas.openxmlformats.org/officeDocument/2006/relationships/slide" Target="slide4.xml"/><Relationship Id="rId12" Type="http://schemas.openxmlformats.org/officeDocument/2006/relationships/image" Target="../media/image9.png"/><Relationship Id="rId17" Type="http://schemas.openxmlformats.org/officeDocument/2006/relationships/slide" Target="slide25.xml"/><Relationship Id="rId25" Type="http://schemas.openxmlformats.org/officeDocument/2006/relationships/slide" Target="slide37.xml"/><Relationship Id="rId33" Type="http://schemas.openxmlformats.org/officeDocument/2006/relationships/slide" Target="slide49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20" Type="http://schemas.openxmlformats.org/officeDocument/2006/relationships/image" Target="../media/image13.png"/><Relationship Id="rId41" Type="http://schemas.openxmlformats.org/officeDocument/2006/relationships/slide" Target="slide61.xml"/><Relationship Id="rId5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5" Type="http://schemas.openxmlformats.org/officeDocument/2006/relationships/slide" Target="slide22.xml"/><Relationship Id="rId23" Type="http://schemas.openxmlformats.org/officeDocument/2006/relationships/slide" Target="slide34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slide" Target="slide7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C3647C-FBE4-0155-645B-4C0D6D460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9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What does “Hafiz” (someone who has memorized the Quran) mean?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2565185"/>
            <a:ext cx="1164045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Guardian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Knowledgably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6600" b="1" dirty="0">
                <a:solidFill>
                  <a:prstClr val="black"/>
                </a:solidFill>
                <a:latin typeface="Arial Black" panose="020B0A04020102020204" pitchFamily="34" charset="0"/>
              </a:rPr>
              <a:t>Protected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71776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 is the meaning of the word “Quran”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0" y="2402305"/>
            <a:ext cx="116404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Recited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Protector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Guide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25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38249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Where was the Quran revealed first?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906867" y="2723148"/>
            <a:ext cx="71708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Cave of Hira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House of the Holy Prophet (sa)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Arial Black" panose="020B0A04020102020204" pitchFamily="34" charset="0"/>
              </a:rPr>
              <a:t>Mount Jabal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7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39760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How many prophets are mentioned by name in the Holy Quran?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395513" y="2565185"/>
            <a:ext cx="116404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A.38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B. 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C. 17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4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D8BCDC-8CCB-6842-C2E8-F7F863FA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0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+300</a:t>
            </a:r>
          </a:p>
        </p:txBody>
      </p:sp>
    </p:spTree>
    <p:extLst>
      <p:ext uri="{BB962C8B-B14F-4D97-AF65-F5344CB8AC3E}">
        <p14:creationId xmlns:p14="http://schemas.microsoft.com/office/powerpoint/2010/main" val="365033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Which Prophet has been mentioned the most in the Holy Quran?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348449" y="2472852"/>
            <a:ext cx="8098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Hazrat Isa (as)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5400" b="1" dirty="0">
                <a:solidFill>
                  <a:prstClr val="black"/>
                </a:solidFill>
                <a:latin typeface="Arial Black" panose="020B0A04020102020204" pitchFamily="34" charset="0"/>
              </a:rPr>
              <a:t>Hazrat Muhammad (sa)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Hazrat Musa (as)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94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-30</a:t>
            </a:r>
          </a:p>
        </p:txBody>
      </p:sp>
    </p:spTree>
    <p:extLst>
      <p:ext uri="{BB962C8B-B14F-4D97-AF65-F5344CB8AC3E}">
        <p14:creationId xmlns:p14="http://schemas.microsoft.com/office/powerpoint/2010/main" val="11148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On whose order was the Qur’an compiled completely in written form?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316365" y="3204411"/>
            <a:ext cx="81302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Hazrat Abu Bakr 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Arial Black" panose="020B0A04020102020204" pitchFamily="34" charset="0"/>
              </a:rPr>
              <a:t>Hazrat Umar (</a:t>
            </a:r>
            <a:r>
              <a:rPr lang="en-US" sz="44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ra</a:t>
            </a:r>
            <a:r>
              <a:rPr lang="en-US" sz="4400" b="1" dirty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Hazrat Uthman 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1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5428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Which companion of the Holy Prophet (sa) is mentioned by name in the Holy Quran?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401806" y="3282446"/>
            <a:ext cx="7765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Hazrat Ali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Hazrat Sa’ad bin </a:t>
            </a:r>
            <a:r>
              <a:rPr lang="en-US" sz="32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Mua’dh</a:t>
            </a:r>
            <a:r>
              <a:rPr 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 (</a:t>
            </a:r>
            <a:r>
              <a:rPr lang="en-US" sz="32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ra</a:t>
            </a:r>
            <a:r>
              <a:rPr lang="en-US" sz="3200" b="1" dirty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Hazrat Zaid bin Harith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78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ign with a white letter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8372A7D0-69C4-6041-4F6A-56F8EAF2A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3" y="451335"/>
            <a:ext cx="1535723" cy="1535723"/>
          </a:xfrm>
          <a:prstGeom prst="rect">
            <a:avLst/>
          </a:prstGeom>
        </p:spPr>
      </p:pic>
      <p:pic>
        <p:nvPicPr>
          <p:cNvPr id="5" name="Picture 4" descr="A blue sign with a white letter b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E357C156-7500-8989-2142-167147C40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08" y="451335"/>
            <a:ext cx="1535723" cy="1535723"/>
          </a:xfrm>
          <a:prstGeom prst="rect">
            <a:avLst/>
          </a:prstGeom>
        </p:spPr>
      </p:pic>
      <p:pic>
        <p:nvPicPr>
          <p:cNvPr id="7" name="Picture 6" descr="A blue square with a white letter on it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34E09662-173F-B490-26D3-CB5ADBAFC9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23" y="451335"/>
            <a:ext cx="1535723" cy="1535723"/>
          </a:xfrm>
          <a:prstGeom prst="rect">
            <a:avLst/>
          </a:prstGeom>
        </p:spPr>
      </p:pic>
      <p:pic>
        <p:nvPicPr>
          <p:cNvPr id="9" name="Picture 8" descr="A blue sign with a white letter d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FA148A41-70A9-6378-5B4D-C7D03C8AA4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38" y="451335"/>
            <a:ext cx="1535723" cy="1535723"/>
          </a:xfrm>
          <a:prstGeom prst="rect">
            <a:avLst/>
          </a:prstGeom>
        </p:spPr>
      </p:pic>
      <p:pic>
        <p:nvPicPr>
          <p:cNvPr id="11" name="Picture 10" descr="A blue square with a white letter e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ED1F59AC-B807-DBFB-71E4-A033DCC8CF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53" y="451335"/>
            <a:ext cx="1535723" cy="1535723"/>
          </a:xfrm>
          <a:prstGeom prst="rect">
            <a:avLst/>
          </a:prstGeom>
        </p:spPr>
      </p:pic>
      <p:pic>
        <p:nvPicPr>
          <p:cNvPr id="13" name="Picture 12" descr="A blue square sign with a white letter f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C8236826-8F67-43D3-B006-A45B7EC540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68" y="451335"/>
            <a:ext cx="1535723" cy="1535723"/>
          </a:xfrm>
          <a:prstGeom prst="rect">
            <a:avLst/>
          </a:prstGeom>
        </p:spPr>
      </p:pic>
      <p:pic>
        <p:nvPicPr>
          <p:cNvPr id="15" name="Picture 14" descr="A blue square with a white letter g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56E6A33C-0974-9D03-24C6-072E02E436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085" y="451335"/>
            <a:ext cx="1535723" cy="1535723"/>
          </a:xfrm>
          <a:prstGeom prst="rect">
            <a:avLst/>
          </a:prstGeom>
        </p:spPr>
      </p:pic>
      <p:pic>
        <p:nvPicPr>
          <p:cNvPr id="17" name="Picture 16" descr="A blue sign with white letter h&#10;&#10;Description automatically generated">
            <a:hlinkClick r:id="rId17" action="ppaction://hlinksldjump"/>
            <a:extLst>
              <a:ext uri="{FF2B5EF4-FFF2-40B4-BE49-F238E27FC236}">
                <a16:creationId xmlns:a16="http://schemas.microsoft.com/office/drawing/2014/main" id="{DF037B94-AEFC-C54D-6900-72CCC634F6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3" y="1891936"/>
            <a:ext cx="1535723" cy="1535723"/>
          </a:xfrm>
          <a:prstGeom prst="rect">
            <a:avLst/>
          </a:prstGeom>
        </p:spPr>
      </p:pic>
      <p:pic>
        <p:nvPicPr>
          <p:cNvPr id="19" name="Picture 18" descr="A blue sign with a white letter i&#10;&#10;Description automatically generated">
            <a:hlinkClick r:id="rId19" action="ppaction://hlinksldjump"/>
            <a:extLst>
              <a:ext uri="{FF2B5EF4-FFF2-40B4-BE49-F238E27FC236}">
                <a16:creationId xmlns:a16="http://schemas.microsoft.com/office/drawing/2014/main" id="{617C3985-3B8C-4F95-3F90-5652E4EF22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08" y="1891936"/>
            <a:ext cx="1535723" cy="1535723"/>
          </a:xfrm>
          <a:prstGeom prst="rect">
            <a:avLst/>
          </a:prstGeom>
        </p:spPr>
      </p:pic>
      <p:pic>
        <p:nvPicPr>
          <p:cNvPr id="21" name="Picture 20" descr="A blue sign with a white letter j&#10;&#10;Description automatically generated">
            <a:hlinkClick r:id="rId21" action="ppaction://hlinksldjump"/>
            <a:extLst>
              <a:ext uri="{FF2B5EF4-FFF2-40B4-BE49-F238E27FC236}">
                <a16:creationId xmlns:a16="http://schemas.microsoft.com/office/drawing/2014/main" id="{E245B2ED-C8ED-AC95-6849-EC578140600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23" y="1891936"/>
            <a:ext cx="1535723" cy="1535723"/>
          </a:xfrm>
          <a:prstGeom prst="rect">
            <a:avLst/>
          </a:prstGeom>
        </p:spPr>
      </p:pic>
      <p:pic>
        <p:nvPicPr>
          <p:cNvPr id="23" name="Picture 22" descr="A blue sign with a white letter k&#10;&#10;Description automatically generated">
            <a:hlinkClick r:id="rId23" action="ppaction://hlinksldjump"/>
            <a:extLst>
              <a:ext uri="{FF2B5EF4-FFF2-40B4-BE49-F238E27FC236}">
                <a16:creationId xmlns:a16="http://schemas.microsoft.com/office/drawing/2014/main" id="{8C4B0163-63A9-DDF4-CE99-05A5B95D8BD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38" y="1891936"/>
            <a:ext cx="1535723" cy="1535723"/>
          </a:xfrm>
          <a:prstGeom prst="rect">
            <a:avLst/>
          </a:prstGeom>
        </p:spPr>
      </p:pic>
      <p:pic>
        <p:nvPicPr>
          <p:cNvPr id="25" name="Picture 24" descr="A blue sign with a white letter l&#10;&#10;Description automatically generated">
            <a:hlinkClick r:id="rId25" action="ppaction://hlinksldjump"/>
            <a:extLst>
              <a:ext uri="{FF2B5EF4-FFF2-40B4-BE49-F238E27FC236}">
                <a16:creationId xmlns:a16="http://schemas.microsoft.com/office/drawing/2014/main" id="{BF8F30AD-069B-8676-FC67-9C6A9439AF3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53" y="1891936"/>
            <a:ext cx="1535723" cy="1535723"/>
          </a:xfrm>
          <a:prstGeom prst="rect">
            <a:avLst/>
          </a:prstGeom>
        </p:spPr>
      </p:pic>
      <p:pic>
        <p:nvPicPr>
          <p:cNvPr id="27" name="Picture 26" descr="A blue sign with a white letter m&#10;&#10;Description automatically generated">
            <a:hlinkClick r:id="rId27" action="ppaction://hlinksldjump"/>
            <a:extLst>
              <a:ext uri="{FF2B5EF4-FFF2-40B4-BE49-F238E27FC236}">
                <a16:creationId xmlns:a16="http://schemas.microsoft.com/office/drawing/2014/main" id="{85C8DF32-EC02-141A-EE02-709F01CF1B3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68" y="1891936"/>
            <a:ext cx="1535723" cy="1535723"/>
          </a:xfrm>
          <a:prstGeom prst="rect">
            <a:avLst/>
          </a:prstGeom>
        </p:spPr>
      </p:pic>
      <p:pic>
        <p:nvPicPr>
          <p:cNvPr id="29" name="Picture 28" descr="A blue sign with a white letter n&#10;&#10;Description automatically generated">
            <a:hlinkClick r:id="rId29" action="ppaction://hlinksldjump"/>
            <a:extLst>
              <a:ext uri="{FF2B5EF4-FFF2-40B4-BE49-F238E27FC236}">
                <a16:creationId xmlns:a16="http://schemas.microsoft.com/office/drawing/2014/main" id="{77C8D458-792E-F5F2-5621-5379E4F0539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085" y="1891936"/>
            <a:ext cx="1535723" cy="1535723"/>
          </a:xfrm>
          <a:prstGeom prst="rect">
            <a:avLst/>
          </a:prstGeom>
        </p:spPr>
      </p:pic>
      <p:pic>
        <p:nvPicPr>
          <p:cNvPr id="31" name="Picture 30" descr="A blue square with a white letter o&#10;&#10;Description automatically generated">
            <a:hlinkClick r:id="rId31" action="ppaction://hlinksldjump"/>
            <a:extLst>
              <a:ext uri="{FF2B5EF4-FFF2-40B4-BE49-F238E27FC236}">
                <a16:creationId xmlns:a16="http://schemas.microsoft.com/office/drawing/2014/main" id="{5DE6B969-89C5-04DE-E089-521941537BF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2" y="3332535"/>
            <a:ext cx="1535723" cy="1535723"/>
          </a:xfrm>
          <a:prstGeom prst="rect">
            <a:avLst/>
          </a:prstGeom>
        </p:spPr>
      </p:pic>
      <p:pic>
        <p:nvPicPr>
          <p:cNvPr id="33" name="Picture 32" descr="A blue sign with a white letter p&#10;&#10;Description automatically generated">
            <a:hlinkClick r:id="rId33" action="ppaction://hlinksldjump"/>
            <a:extLst>
              <a:ext uri="{FF2B5EF4-FFF2-40B4-BE49-F238E27FC236}">
                <a16:creationId xmlns:a16="http://schemas.microsoft.com/office/drawing/2014/main" id="{BB8C0CDA-533B-7960-971D-EA20A638FED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06" y="3332535"/>
            <a:ext cx="1535723" cy="1535723"/>
          </a:xfrm>
          <a:prstGeom prst="rect">
            <a:avLst/>
          </a:prstGeom>
        </p:spPr>
      </p:pic>
      <p:pic>
        <p:nvPicPr>
          <p:cNvPr id="35" name="Picture 34" descr="A blue square with a white letter on it&#10;&#10;Description automatically generated">
            <a:hlinkClick r:id="rId35" action="ppaction://hlinksldjump"/>
            <a:extLst>
              <a:ext uri="{FF2B5EF4-FFF2-40B4-BE49-F238E27FC236}">
                <a16:creationId xmlns:a16="http://schemas.microsoft.com/office/drawing/2014/main" id="{7DEC3A73-38BD-A68E-18D3-F6CC8C61E7C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20" y="3332535"/>
            <a:ext cx="1535723" cy="1535723"/>
          </a:xfrm>
          <a:prstGeom prst="rect">
            <a:avLst/>
          </a:prstGeom>
        </p:spPr>
      </p:pic>
      <p:pic>
        <p:nvPicPr>
          <p:cNvPr id="37" name="Picture 36" descr="A blue sign with a white letter r&#10;&#10;Description automatically generated">
            <a:hlinkClick r:id="rId37" action="ppaction://hlinksldjump"/>
            <a:extLst>
              <a:ext uri="{FF2B5EF4-FFF2-40B4-BE49-F238E27FC236}">
                <a16:creationId xmlns:a16="http://schemas.microsoft.com/office/drawing/2014/main" id="{0014F6B0-32D2-D302-053D-700E669CCF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34" y="3332535"/>
            <a:ext cx="1535723" cy="1535723"/>
          </a:xfrm>
          <a:prstGeom prst="rect">
            <a:avLst/>
          </a:prstGeom>
        </p:spPr>
      </p:pic>
      <p:pic>
        <p:nvPicPr>
          <p:cNvPr id="39" name="Picture 38" descr="A blue square with a white letter s&#10;&#10;Description automatically generated">
            <a:hlinkClick r:id="rId39" action="ppaction://hlinksldjump"/>
            <a:extLst>
              <a:ext uri="{FF2B5EF4-FFF2-40B4-BE49-F238E27FC236}">
                <a16:creationId xmlns:a16="http://schemas.microsoft.com/office/drawing/2014/main" id="{295E6E2E-F82A-0F8D-CDB1-0E283362FF3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48" y="3332535"/>
            <a:ext cx="1535723" cy="1535723"/>
          </a:xfrm>
          <a:prstGeom prst="rect">
            <a:avLst/>
          </a:prstGeom>
        </p:spPr>
      </p:pic>
      <p:pic>
        <p:nvPicPr>
          <p:cNvPr id="41" name="Picture 40" descr="A blue sign with a white letter t&#10;&#10;Description automatically generated">
            <a:hlinkClick r:id="rId41" action="ppaction://hlinksldjump"/>
            <a:extLst>
              <a:ext uri="{FF2B5EF4-FFF2-40B4-BE49-F238E27FC236}">
                <a16:creationId xmlns:a16="http://schemas.microsoft.com/office/drawing/2014/main" id="{172C9B50-82C9-8EFE-CA6A-A73228DF9B2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62" y="3332535"/>
            <a:ext cx="1535723" cy="1535723"/>
          </a:xfrm>
          <a:prstGeom prst="rect">
            <a:avLst/>
          </a:prstGeom>
        </p:spPr>
      </p:pic>
      <p:pic>
        <p:nvPicPr>
          <p:cNvPr id="43" name="Picture 42" descr="A blue square with white letter u on it&#10;&#10;Description automatically generated">
            <a:hlinkClick r:id="rId43" action="ppaction://hlinksldjump"/>
            <a:extLst>
              <a:ext uri="{FF2B5EF4-FFF2-40B4-BE49-F238E27FC236}">
                <a16:creationId xmlns:a16="http://schemas.microsoft.com/office/drawing/2014/main" id="{EB44A5BC-1AEC-5220-8ACD-F7D0B5B9383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077" y="3332535"/>
            <a:ext cx="1535723" cy="1535723"/>
          </a:xfrm>
          <a:prstGeom prst="rect">
            <a:avLst/>
          </a:prstGeom>
        </p:spPr>
      </p:pic>
      <p:pic>
        <p:nvPicPr>
          <p:cNvPr id="45" name="Picture 44" descr="A blue square with a white letter v&#10;&#10;Description automatically generated">
            <a:hlinkClick r:id="rId45" action="ppaction://hlinksldjump"/>
            <a:extLst>
              <a:ext uri="{FF2B5EF4-FFF2-40B4-BE49-F238E27FC236}">
                <a16:creationId xmlns:a16="http://schemas.microsoft.com/office/drawing/2014/main" id="{EC1416C1-98CE-BFC1-A260-382FEDFBAEF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4" y="4772213"/>
            <a:ext cx="1535723" cy="1535723"/>
          </a:xfrm>
          <a:prstGeom prst="rect">
            <a:avLst/>
          </a:prstGeom>
        </p:spPr>
      </p:pic>
      <p:pic>
        <p:nvPicPr>
          <p:cNvPr id="47" name="Picture 46" descr="A blue sign with white letter w&#10;&#10;Description automatically generated">
            <a:hlinkClick r:id="rId47" action="ppaction://hlinksldjump"/>
            <a:extLst>
              <a:ext uri="{FF2B5EF4-FFF2-40B4-BE49-F238E27FC236}">
                <a16:creationId xmlns:a16="http://schemas.microsoft.com/office/drawing/2014/main" id="{E80A42D4-E052-9297-00F5-F0AB7AF9808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00" y="4772213"/>
            <a:ext cx="1535723" cy="1535723"/>
          </a:xfrm>
          <a:prstGeom prst="rect">
            <a:avLst/>
          </a:prstGeom>
        </p:spPr>
      </p:pic>
      <p:pic>
        <p:nvPicPr>
          <p:cNvPr id="49" name="Picture 48" descr="A blue sign with a white letter x&#10;&#10;Description automatically generated">
            <a:hlinkClick r:id="rId49" action="ppaction://hlinksldjump"/>
            <a:extLst>
              <a:ext uri="{FF2B5EF4-FFF2-40B4-BE49-F238E27FC236}">
                <a16:creationId xmlns:a16="http://schemas.microsoft.com/office/drawing/2014/main" id="{29F4CC7F-D4E2-2BF7-4E68-2197D0AC5AFD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16" y="4772213"/>
            <a:ext cx="1535723" cy="1535723"/>
          </a:xfrm>
          <a:prstGeom prst="rect">
            <a:avLst/>
          </a:prstGeom>
        </p:spPr>
      </p:pic>
      <p:pic>
        <p:nvPicPr>
          <p:cNvPr id="57" name="Picture 56" descr="A blue square with a white letter y&#10;&#10;Description automatically generated">
            <a:hlinkClick r:id="rId51" action="ppaction://hlinksldjump"/>
            <a:extLst>
              <a:ext uri="{FF2B5EF4-FFF2-40B4-BE49-F238E27FC236}">
                <a16:creationId xmlns:a16="http://schemas.microsoft.com/office/drawing/2014/main" id="{CBA8970F-21F2-6075-21F2-255DB656DE6A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32" y="4772213"/>
            <a:ext cx="1535723" cy="1535723"/>
          </a:xfrm>
          <a:prstGeom prst="rect">
            <a:avLst/>
          </a:prstGeom>
        </p:spPr>
      </p:pic>
      <p:pic>
        <p:nvPicPr>
          <p:cNvPr id="59" name="Picture 58" descr="A blue square with a white letter z&#10;&#10;Description automatically generated">
            <a:hlinkClick r:id="rId53" action="ppaction://hlinksldjump"/>
            <a:extLst>
              <a:ext uri="{FF2B5EF4-FFF2-40B4-BE49-F238E27FC236}">
                <a16:creationId xmlns:a16="http://schemas.microsoft.com/office/drawing/2014/main" id="{39A43025-EAC4-D8EF-7A99-C0D3DB7935C7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48" y="4772213"/>
            <a:ext cx="1535723" cy="1535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DCFF2A-A2D5-38DF-5E0E-64CED2E5437A}"/>
              </a:ext>
            </a:extLst>
          </p:cNvPr>
          <p:cNvSpPr txBox="1"/>
          <p:nvPr/>
        </p:nvSpPr>
        <p:spPr>
          <a:xfrm>
            <a:off x="8206539" y="4926377"/>
            <a:ext cx="309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>CHOOSE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Arial Black" panose="020B0A04020102020204" pitchFamily="34" charset="0"/>
              </a:rPr>
              <a:t>A LETTER</a:t>
            </a:r>
          </a:p>
        </p:txBody>
      </p:sp>
    </p:spTree>
    <p:extLst>
      <p:ext uri="{BB962C8B-B14F-4D97-AF65-F5344CB8AC3E}">
        <p14:creationId xmlns:p14="http://schemas.microsoft.com/office/powerpoint/2010/main" val="1453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-200</a:t>
            </a:r>
          </a:p>
        </p:txBody>
      </p:sp>
    </p:spTree>
    <p:extLst>
      <p:ext uri="{BB962C8B-B14F-4D97-AF65-F5344CB8AC3E}">
        <p14:creationId xmlns:p14="http://schemas.microsoft.com/office/powerpoint/2010/main" val="14880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 is the smallest Surah in the Holy Quran?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3542893" y="2982508"/>
            <a:ext cx="51062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Al-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Kauthar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Arial Black" panose="020B0A04020102020204" pitchFamily="34" charset="0"/>
              </a:rPr>
              <a:t>Al-Asr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Arial Black" panose="020B0A04020102020204" pitchFamily="34" charset="0"/>
              </a:rPr>
              <a:t>Al-</a:t>
            </a:r>
            <a:r>
              <a:rPr lang="en-US" sz="48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Falaq</a:t>
            </a:r>
            <a:endParaRPr lang="en-US" sz="48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0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+1000</a:t>
            </a:r>
          </a:p>
        </p:txBody>
      </p:sp>
    </p:spTree>
    <p:extLst>
      <p:ext uri="{BB962C8B-B14F-4D97-AF65-F5344CB8AC3E}">
        <p14:creationId xmlns:p14="http://schemas.microsoft.com/office/powerpoint/2010/main" val="8552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373617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Which Surah of the Holy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Qura</a:t>
            </a:r>
            <a:r>
              <a:rPr lang="en-US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n does not begin with “Bismillah”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3086037" y="2751083"/>
            <a:ext cx="6019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Al-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Naml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 Black" panose="020B0A04020102020204" pitchFamily="34" charset="0"/>
              </a:rPr>
              <a:t>Al-Furqan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 Black" panose="020B0A04020102020204" pitchFamily="34" charset="0"/>
              </a:rPr>
              <a:t>Al-</a:t>
            </a:r>
            <a:r>
              <a:rPr lang="en-US" sz="60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Taubah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16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21893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357851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Quran mentions what other name for the city of Medina?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2440520"/>
            <a:ext cx="116404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Bilad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Yathrib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Qarya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09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-50</a:t>
            </a:r>
          </a:p>
        </p:txBody>
      </p:sp>
    </p:spTree>
    <p:extLst>
      <p:ext uri="{BB962C8B-B14F-4D97-AF65-F5344CB8AC3E}">
        <p14:creationId xmlns:p14="http://schemas.microsoft.com/office/powerpoint/2010/main" val="2413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Which Surah says to recite the Quran at Fajr?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156029" y="2498558"/>
            <a:ext cx="116404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4000" b="1" dirty="0">
                <a:latin typeface="Arial Black" panose="020B0A04020102020204" pitchFamily="34" charset="0"/>
              </a:rPr>
              <a:t>Bani Israel</a:t>
            </a:r>
          </a:p>
          <a:p>
            <a:pPr marL="742950" indent="-742950" algn="ctr">
              <a:buAutoNum type="arabicPeriod"/>
            </a:pPr>
            <a:endParaRPr lang="en-US" sz="4000" b="1" dirty="0">
              <a:latin typeface="Arial Black" panose="020B0A04020102020204" pitchFamily="34" charset="0"/>
            </a:endParaRPr>
          </a:p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2. Al-</a:t>
            </a:r>
            <a:r>
              <a:rPr lang="en-US" sz="4000" b="1" dirty="0" err="1">
                <a:latin typeface="Arial Black" panose="020B0A04020102020204" pitchFamily="34" charset="0"/>
              </a:rPr>
              <a:t>Kahf</a:t>
            </a:r>
            <a:endParaRPr lang="en-US" sz="4000" b="1" dirty="0">
              <a:latin typeface="Arial Black" panose="020B0A04020102020204" pitchFamily="34" charset="0"/>
            </a:endParaRPr>
          </a:p>
          <a:p>
            <a:pPr algn="ctr"/>
            <a:endParaRPr lang="en-US" sz="4000" b="1" dirty="0">
              <a:latin typeface="Arial Black" panose="020B0A04020102020204" pitchFamily="34" charset="0"/>
            </a:endParaRPr>
          </a:p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3. Al-Furqan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23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Quran was revealed over ____ years.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2565185"/>
            <a:ext cx="116404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22-23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16-17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19-20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32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11595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Which woman’s name is mentioned in the Quran?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2532528"/>
            <a:ext cx="116404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Fatima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Ayesha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Maryam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72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</a:t>
            </a:r>
            <a:r>
              <a:rPr lang="en-US" sz="20000" dirty="0">
                <a:solidFill>
                  <a:srgbClr val="00B050"/>
                </a:solidFill>
                <a:latin typeface="Arial Black" panose="020B0A04020102020204" pitchFamily="34" charset="0"/>
              </a:rPr>
              <a:t>1</a:t>
            </a:r>
            <a:endParaRPr kumimoji="0" lang="en-US" sz="20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2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355599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Which Surah of the Quran has the word “Allah” in every verse?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395513" y="2565185"/>
            <a:ext cx="116404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Al-Furqan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Al-</a:t>
            </a:r>
            <a:r>
              <a:rPr lang="en-US" sz="70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Mujadilah</a:t>
            </a:r>
            <a:endParaRPr lang="en-US" sz="7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Al-</a:t>
            </a:r>
            <a:r>
              <a:rPr lang="en-US" sz="70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Najm</a:t>
            </a:r>
            <a:endParaRPr lang="en-US" sz="7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81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-1000</a:t>
            </a:r>
          </a:p>
        </p:txBody>
      </p:sp>
    </p:spTree>
    <p:extLst>
      <p:ext uri="{BB962C8B-B14F-4D97-AF65-F5344CB8AC3E}">
        <p14:creationId xmlns:p14="http://schemas.microsoft.com/office/powerpoint/2010/main" val="38120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When would the angel Jibril (Gabriel) review the whole Quran with the Holy Prophet (sa)?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581728" y="2628901"/>
            <a:ext cx="94542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Right before he (sa) passed away.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Arial Black" panose="020B0A04020102020204" pitchFamily="34" charset="0"/>
              </a:rPr>
              <a:t>Every Eid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Every Ramadan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1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9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2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-300</a:t>
            </a:r>
          </a:p>
        </p:txBody>
      </p:sp>
    </p:spTree>
    <p:extLst>
      <p:ext uri="{BB962C8B-B14F-4D97-AF65-F5344CB8AC3E}">
        <p14:creationId xmlns:p14="http://schemas.microsoft.com/office/powerpoint/2010/main" val="11967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387665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Was the Quran revealed in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</a:t>
            </a:r>
            <a:r>
              <a:rPr lang="en-US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e order it is in now?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2866878"/>
            <a:ext cx="116404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 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Yes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206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42234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354415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How old was the Holy Prophet (sa) during the first revelation?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2519465"/>
            <a:ext cx="116404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35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45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40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70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10631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354415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Which Surah is known as “Umm-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-Quran.” – “The Mother of the Quran”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395513" y="2565185"/>
            <a:ext cx="116404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Al-Baqarah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Al-</a:t>
            </a:r>
            <a:r>
              <a:rPr lang="en-US" sz="70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Fatiha</a:t>
            </a:r>
            <a:endParaRPr lang="en-US" sz="7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Al-Ikhlas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479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8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solidFill>
                  <a:srgbClr val="00B050"/>
                </a:solidFill>
                <a:latin typeface="Arial Black" panose="020B0A04020102020204" pitchFamily="34" charset="0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21681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10599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551542" y="370116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0" dirty="0">
                <a:effectLst/>
                <a:latin typeface="Arial Black" panose="020B0A04020102020204" pitchFamily="34" charset="0"/>
              </a:rPr>
              <a:t>Ibrahim &gt; Ishaq &gt; Yaqub &gt;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 Black" panose="020B0A04020102020204" pitchFamily="34" charset="0"/>
              </a:rPr>
              <a:t>Who </a:t>
            </a:r>
            <a:r>
              <a:rPr lang="en-US" sz="4000" dirty="0">
                <a:latin typeface="Arial Black" panose="020B0A04020102020204" pitchFamily="34" charset="0"/>
              </a:rPr>
              <a:t>is Hazrat Yaqub’s (</a:t>
            </a:r>
            <a:r>
              <a:rPr lang="en-US" sz="4000" dirty="0" err="1">
                <a:latin typeface="Arial Black" panose="020B0A04020102020204" pitchFamily="34" charset="0"/>
              </a:rPr>
              <a:t>ra</a:t>
            </a:r>
            <a:r>
              <a:rPr lang="en-US" sz="4000" dirty="0">
                <a:latin typeface="Arial Black" panose="020B0A04020102020204" pitchFamily="34" charset="0"/>
              </a:rPr>
              <a:t>) son?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076752" y="2786191"/>
            <a:ext cx="8038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Hazrat Saleh (as)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Arial Black" panose="020B0A04020102020204" pitchFamily="34" charset="0"/>
              </a:rPr>
              <a:t>Hazrat Yunus (as)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Arial Black" panose="020B0A04020102020204" pitchFamily="34" charset="0"/>
              </a:rPr>
              <a:t>Hazrat Yusuf (as)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475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2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+20</a:t>
            </a:r>
          </a:p>
        </p:txBody>
      </p:sp>
    </p:spTree>
    <p:extLst>
      <p:ext uri="{BB962C8B-B14F-4D97-AF65-F5344CB8AC3E}">
        <p14:creationId xmlns:p14="http://schemas.microsoft.com/office/powerpoint/2010/main" val="35216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353183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Who did Hazrat Musa (as) ask Allah to make a prophet along with him?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2565185"/>
            <a:ext cx="116404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His brother.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His son.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His nephew.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848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27353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353183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 was Hazrat Yunus (as) swallowed by?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395513" y="2599268"/>
            <a:ext cx="116404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S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inkhole</a:t>
            </a:r>
            <a:endParaRPr lang="en-US" sz="7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Whirlpool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Whale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092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-20</a:t>
            </a:r>
          </a:p>
        </p:txBody>
      </p:sp>
    </p:spTree>
    <p:extLst>
      <p:ext uri="{BB962C8B-B14F-4D97-AF65-F5344CB8AC3E}">
        <p14:creationId xmlns:p14="http://schemas.microsoft.com/office/powerpoint/2010/main" val="229453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first verses that were revealed are from?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395513" y="2565185"/>
            <a:ext cx="116404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Surah </a:t>
            </a:r>
            <a:r>
              <a:rPr lang="en-US" sz="70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Alaq</a:t>
            </a:r>
            <a:endParaRPr lang="en-US" sz="7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Surah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Fatiha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Surah Ikhlas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46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336250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Hazrat Yusuf (as) saw how many stars doing sajdah to him in his dream?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2514384"/>
            <a:ext cx="116404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13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11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9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550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17526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 does “Al-Ahad” mean?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523067" y="2786191"/>
            <a:ext cx="741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Fashioner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Arial Black" panose="020B0A04020102020204" pitchFamily="34" charset="0"/>
              </a:rPr>
              <a:t>The One and Only</a:t>
            </a:r>
          </a:p>
          <a:p>
            <a:pPr marL="1143000" marR="0" lvl="0" indent="-1143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Answer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567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291295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559010"/>
            <a:ext cx="1164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 does “Al-Qayyum” mean?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047057"/>
            <a:ext cx="116404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Living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Arial Black" panose="020B0A04020102020204" pitchFamily="34" charset="0"/>
              </a:rPr>
              <a:t>The Provider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Self-Subsisting</a:t>
            </a: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494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2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+30</a:t>
            </a:r>
          </a:p>
        </p:txBody>
      </p:sp>
    </p:spTree>
    <p:extLst>
      <p:ext uri="{BB962C8B-B14F-4D97-AF65-F5344CB8AC3E}">
        <p14:creationId xmlns:p14="http://schemas.microsoft.com/office/powerpoint/2010/main" val="38372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FEFC7-1897-C9A0-7305-B233AAA9F338}"/>
              </a:ext>
            </a:extLst>
          </p:cNvPr>
          <p:cNvSpPr txBox="1"/>
          <p:nvPr/>
        </p:nvSpPr>
        <p:spPr>
          <a:xfrm>
            <a:off x="275771" y="420915"/>
            <a:ext cx="116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 is the longest Chapter in the Holy Quran?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34E5-FDBB-D7F6-6119-11FB9025BC70}"/>
              </a:ext>
            </a:extLst>
          </p:cNvPr>
          <p:cNvSpPr txBox="1"/>
          <p:nvPr/>
        </p:nvSpPr>
        <p:spPr>
          <a:xfrm>
            <a:off x="275771" y="3429000"/>
            <a:ext cx="116404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Al- Baqarah</a:t>
            </a:r>
          </a:p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7000" b="1" dirty="0">
                <a:solidFill>
                  <a:prstClr val="black"/>
                </a:solidFill>
                <a:latin typeface="Arial Black" panose="020B0A04020102020204" pitchFamily="34" charset="0"/>
              </a:rPr>
              <a:t>Al-e-Imran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blue sign with white text and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45C64-8DDB-AB93-D03B-244EC7B3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7" y="5094515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a yellow arrow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F1AEEB-0D92-745F-A476-DB8248BC2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5207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ign with a white house in the middle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29D90786-F954-0901-2789-27F875E2A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8" y="5107790"/>
            <a:ext cx="1589314" cy="1589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FC705-E6A3-57BD-217A-EF32A252904E}"/>
              </a:ext>
            </a:extLst>
          </p:cNvPr>
          <p:cNvSpPr txBox="1"/>
          <p:nvPr/>
        </p:nvSpPr>
        <p:spPr>
          <a:xfrm>
            <a:off x="1538421" y="1843950"/>
            <a:ext cx="9115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31959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ntage Game 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Widescreen</PresentationFormat>
  <Paragraphs>133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Aptos</vt:lpstr>
      <vt:lpstr>Aptos Display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2024-09-02T08:10:10Z</dcterms:created>
  <dcterms:modified xsi:type="dcterms:W3CDTF">2024-09-05T04:55:47Z</dcterms:modified>
</cp:coreProperties>
</file>